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6" r:id="rId31"/>
    <p:sldId id="285"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FF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7" autoAdjust="0"/>
    <p:restoredTop sz="89290" autoAdjust="0"/>
  </p:normalViewPr>
  <p:slideViewPr>
    <p:cSldViewPr snapToGrid="0">
      <p:cViewPr>
        <p:scale>
          <a:sx n="75" d="100"/>
          <a:sy n="75" d="100"/>
        </p:scale>
        <p:origin x="762" y="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1D80C6-9279-45AD-9E6C-6CE90F967ADF}" type="datetimeFigureOut">
              <a:rPr lang="en-US" smtClean="0"/>
              <a:t>2/26/2019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83A602-90C5-4643-8BA5-673F078470CD}" type="slidenum">
              <a:rPr lang="en-US" smtClean="0"/>
              <a:t>‹#›</a:t>
            </a:fld>
            <a:endParaRPr lang="en-US"/>
          </a:p>
        </p:txBody>
      </p:sp>
    </p:spTree>
    <p:extLst>
      <p:ext uri="{BB962C8B-B14F-4D97-AF65-F5344CB8AC3E}">
        <p14:creationId xmlns:p14="http://schemas.microsoft.com/office/powerpoint/2010/main" val="498646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Don’t want to make things more secure. Just want to hack.</a:t>
            </a:r>
          </a:p>
        </p:txBody>
      </p:sp>
      <p:sp>
        <p:nvSpPr>
          <p:cNvPr id="4" name="Slide Number Placeholder 3"/>
          <p:cNvSpPr>
            <a:spLocks noGrp="1"/>
          </p:cNvSpPr>
          <p:nvPr>
            <p:ph type="sldNum" sz="quarter" idx="5"/>
          </p:nvPr>
        </p:nvSpPr>
        <p:spPr/>
        <p:txBody>
          <a:bodyPr/>
          <a:lstStyle/>
          <a:p>
            <a:fld id="{A40E4A28-5513-4ABA-8159-C13BF2E25A57}" type="slidenum">
              <a:rPr lang="en-US" smtClean="0"/>
              <a:t>2</a:t>
            </a:fld>
            <a:endParaRPr lang="en-US" dirty="0"/>
          </a:p>
        </p:txBody>
      </p:sp>
    </p:spTree>
    <p:extLst>
      <p:ext uri="{BB962C8B-B14F-4D97-AF65-F5344CB8AC3E}">
        <p14:creationId xmlns:p14="http://schemas.microsoft.com/office/powerpoint/2010/main" val="1677826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err="1"/>
              <a:t>LocalSystem</a:t>
            </a:r>
            <a:r>
              <a:rPr lang="en-US" dirty="0"/>
              <a:t> can still </a:t>
            </a:r>
            <a:r>
              <a:rPr lang="en-US" dirty="0" err="1"/>
              <a:t>priv</a:t>
            </a:r>
            <a:r>
              <a:rPr lang="en-US" dirty="0"/>
              <a:t> esc via rotten potato</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52822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27609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59143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71823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9915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38100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50691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err="1"/>
              <a:t>Dnspy</a:t>
            </a:r>
            <a:r>
              <a:rPr lang="en-US" dirty="0"/>
              <a:t> is open source debugger, assembly editor, and </a:t>
            </a:r>
            <a:r>
              <a:rPr lang="en-US" dirty="0" err="1"/>
              <a:t>decompiler</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61151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64160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95839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of today’s presentation is review what WCF is. As well as examine bugs and the exploitation workflow.</a:t>
            </a:r>
          </a:p>
        </p:txBody>
      </p:sp>
      <p:sp>
        <p:nvSpPr>
          <p:cNvPr id="4" name="Slide Number Placeholder 3"/>
          <p:cNvSpPr>
            <a:spLocks noGrp="1"/>
          </p:cNvSpPr>
          <p:nvPr>
            <p:ph type="sldNum" sz="quarter" idx="5"/>
          </p:nvPr>
        </p:nvSpPr>
        <p:spPr/>
        <p:txBody>
          <a:bodyPr/>
          <a:lstStyle/>
          <a:p>
            <a:fld id="{A40E4A28-5513-4ABA-8159-C13BF2E25A57}" type="slidenum">
              <a:rPr lang="en-US" smtClean="0"/>
              <a:t>3</a:t>
            </a:fld>
            <a:endParaRPr lang="en-US" dirty="0"/>
          </a:p>
        </p:txBody>
      </p:sp>
    </p:spTree>
    <p:extLst>
      <p:ext uri="{BB962C8B-B14F-4D97-AF65-F5344CB8AC3E}">
        <p14:creationId xmlns:p14="http://schemas.microsoft.com/office/powerpoint/2010/main" val="32045403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564286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17541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36280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864366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349607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4874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03989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19961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23531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7576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friend of mine found a number of logic bugs related to insecure WCF implementations. After reviewing his work we found some similar issues. We believe the attack vector is underhyped and want to get the word out.</a:t>
            </a:r>
          </a:p>
        </p:txBody>
      </p:sp>
      <p:sp>
        <p:nvSpPr>
          <p:cNvPr id="4" name="Slide Number Placeholder 3"/>
          <p:cNvSpPr>
            <a:spLocks noGrp="1"/>
          </p:cNvSpPr>
          <p:nvPr>
            <p:ph type="sldNum" sz="quarter" idx="5"/>
          </p:nvPr>
        </p:nvSpPr>
        <p:spPr/>
        <p:txBody>
          <a:bodyPr/>
          <a:lstStyle/>
          <a:p>
            <a:fld id="{A40E4A28-5513-4ABA-8159-C13BF2E25A57}" type="slidenum">
              <a:rPr lang="en-US" smtClean="0"/>
              <a:t>4</a:t>
            </a:fld>
            <a:endParaRPr lang="en-US" dirty="0"/>
          </a:p>
        </p:txBody>
      </p:sp>
    </p:spTree>
    <p:extLst>
      <p:ext uri="{BB962C8B-B14F-4D97-AF65-F5344CB8AC3E}">
        <p14:creationId xmlns:p14="http://schemas.microsoft.com/office/powerpoint/2010/main" val="23013725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98669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32370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20600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3795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54357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01033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63748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88039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45634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03789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0969309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03219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267915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816821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9205092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288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Service oriented: client/service. Service performs actions on behalf of the client.</a:t>
            </a:r>
          </a:p>
          <a:p>
            <a:pPr marL="171450" indent="-171450">
              <a:buFont typeface="Arial" panose="020B0604020202020204" pitchFamily="34" charset="0"/>
              <a:buChar char="•"/>
            </a:pPr>
            <a:r>
              <a:rPr lang="en-US" dirty="0"/>
              <a:t>TCP HTTP and named-pipes are the only bindings we have encountered in real world software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369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61887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69787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Important for binding configurations of client to match the service</a:t>
            </a:r>
          </a:p>
          <a:p>
            <a:pPr marL="171450" indent="-171450">
              <a:buFont typeface="Arial" panose="020B0604020202020204" pitchFamily="34" charset="0"/>
              <a:buChar char="•"/>
            </a:pPr>
            <a:r>
              <a:rPr lang="en-US" dirty="0"/>
              <a:t>These are the only bindings we have seen in the wild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20608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Service Contract is applied to interfaces or classes</a:t>
            </a:r>
          </a:p>
          <a:p>
            <a:pPr marL="171450" indent="-171450">
              <a:buFont typeface="Arial" panose="020B0604020202020204" pitchFamily="34" charset="0"/>
              <a:buChar char="•"/>
            </a:pPr>
            <a:r>
              <a:rPr lang="en-US" dirty="0"/>
              <a:t>Operation Contract is applied to methods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0E4A28-5513-4ABA-8159-C13BF2E25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9511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3F52A-FB9D-4386-9993-BF33B5E055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F1D64C-D2EB-42A4-81B3-72F1E44260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4D53D8-6017-4750-B228-61B1E8F7EBF5}"/>
              </a:ext>
            </a:extLst>
          </p:cNvPr>
          <p:cNvSpPr>
            <a:spLocks noGrp="1"/>
          </p:cNvSpPr>
          <p:nvPr>
            <p:ph type="dt" sz="half" idx="10"/>
          </p:nvPr>
        </p:nvSpPr>
        <p:spPr/>
        <p:txBody>
          <a:bodyPr/>
          <a:lstStyle/>
          <a:p>
            <a:fld id="{EDD03B0A-76EB-4682-9F08-FC4E8BD679ED}" type="datetimeFigureOut">
              <a:rPr lang="en-US" smtClean="0"/>
              <a:t>2/26/2019</a:t>
            </a:fld>
            <a:endParaRPr lang="en-US"/>
          </a:p>
        </p:txBody>
      </p:sp>
      <p:sp>
        <p:nvSpPr>
          <p:cNvPr id="5" name="Footer Placeholder 4">
            <a:extLst>
              <a:ext uri="{FF2B5EF4-FFF2-40B4-BE49-F238E27FC236}">
                <a16:creationId xmlns:a16="http://schemas.microsoft.com/office/drawing/2014/main" id="{D1C8EC3E-8691-41E6-8B9C-213EAF41C9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FC5A08-9B72-44F0-BCE4-F3C44DF34EA2}"/>
              </a:ext>
            </a:extLst>
          </p:cNvPr>
          <p:cNvSpPr>
            <a:spLocks noGrp="1"/>
          </p:cNvSpPr>
          <p:nvPr>
            <p:ph type="sldNum" sz="quarter" idx="12"/>
          </p:nvPr>
        </p:nvSpPr>
        <p:spPr/>
        <p:txBody>
          <a:bodyPr/>
          <a:lstStyle/>
          <a:p>
            <a:fld id="{3686602F-D2D5-4711-9239-C30CD6B8E496}" type="slidenum">
              <a:rPr lang="en-US" smtClean="0"/>
              <a:t>‹#›</a:t>
            </a:fld>
            <a:endParaRPr lang="en-US"/>
          </a:p>
        </p:txBody>
      </p:sp>
    </p:spTree>
    <p:extLst>
      <p:ext uri="{BB962C8B-B14F-4D97-AF65-F5344CB8AC3E}">
        <p14:creationId xmlns:p14="http://schemas.microsoft.com/office/powerpoint/2010/main" val="2112725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608A2-4668-4BDF-96D7-D8BE1E96740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1C659BE-8E93-4558-B68A-DAAD41DA8EE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1116FD-8316-4752-80C5-0D10B756D7EF}"/>
              </a:ext>
            </a:extLst>
          </p:cNvPr>
          <p:cNvSpPr>
            <a:spLocks noGrp="1"/>
          </p:cNvSpPr>
          <p:nvPr>
            <p:ph type="dt" sz="half" idx="10"/>
          </p:nvPr>
        </p:nvSpPr>
        <p:spPr/>
        <p:txBody>
          <a:bodyPr/>
          <a:lstStyle/>
          <a:p>
            <a:fld id="{EDD03B0A-76EB-4682-9F08-FC4E8BD679ED}" type="datetimeFigureOut">
              <a:rPr lang="en-US" smtClean="0"/>
              <a:t>2/26/2019</a:t>
            </a:fld>
            <a:endParaRPr lang="en-US"/>
          </a:p>
        </p:txBody>
      </p:sp>
      <p:sp>
        <p:nvSpPr>
          <p:cNvPr id="5" name="Footer Placeholder 4">
            <a:extLst>
              <a:ext uri="{FF2B5EF4-FFF2-40B4-BE49-F238E27FC236}">
                <a16:creationId xmlns:a16="http://schemas.microsoft.com/office/drawing/2014/main" id="{43073424-4283-4C6D-BB1F-57E748285B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34F7DA-184F-4064-B905-8B7935395232}"/>
              </a:ext>
            </a:extLst>
          </p:cNvPr>
          <p:cNvSpPr>
            <a:spLocks noGrp="1"/>
          </p:cNvSpPr>
          <p:nvPr>
            <p:ph type="sldNum" sz="quarter" idx="12"/>
          </p:nvPr>
        </p:nvSpPr>
        <p:spPr/>
        <p:txBody>
          <a:bodyPr/>
          <a:lstStyle/>
          <a:p>
            <a:fld id="{3686602F-D2D5-4711-9239-C30CD6B8E496}" type="slidenum">
              <a:rPr lang="en-US" smtClean="0"/>
              <a:t>‹#›</a:t>
            </a:fld>
            <a:endParaRPr lang="en-US"/>
          </a:p>
        </p:txBody>
      </p:sp>
    </p:spTree>
    <p:extLst>
      <p:ext uri="{BB962C8B-B14F-4D97-AF65-F5344CB8AC3E}">
        <p14:creationId xmlns:p14="http://schemas.microsoft.com/office/powerpoint/2010/main" val="623319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6775F6-5417-49E3-B5FC-8E7BC399DD9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498D4D3-AE2E-4506-AEF6-47DFC862595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84BA11-380C-495D-A0D3-3ACE72D078DD}"/>
              </a:ext>
            </a:extLst>
          </p:cNvPr>
          <p:cNvSpPr>
            <a:spLocks noGrp="1"/>
          </p:cNvSpPr>
          <p:nvPr>
            <p:ph type="dt" sz="half" idx="10"/>
          </p:nvPr>
        </p:nvSpPr>
        <p:spPr/>
        <p:txBody>
          <a:bodyPr/>
          <a:lstStyle/>
          <a:p>
            <a:fld id="{EDD03B0A-76EB-4682-9F08-FC4E8BD679ED}" type="datetimeFigureOut">
              <a:rPr lang="en-US" smtClean="0"/>
              <a:t>2/26/2019</a:t>
            </a:fld>
            <a:endParaRPr lang="en-US"/>
          </a:p>
        </p:txBody>
      </p:sp>
      <p:sp>
        <p:nvSpPr>
          <p:cNvPr id="5" name="Footer Placeholder 4">
            <a:extLst>
              <a:ext uri="{FF2B5EF4-FFF2-40B4-BE49-F238E27FC236}">
                <a16:creationId xmlns:a16="http://schemas.microsoft.com/office/drawing/2014/main" id="{53308D60-9E6A-42EB-9550-787B5393C6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9BAB62-FEA2-4C5C-A30E-1DBD554F77F3}"/>
              </a:ext>
            </a:extLst>
          </p:cNvPr>
          <p:cNvSpPr>
            <a:spLocks noGrp="1"/>
          </p:cNvSpPr>
          <p:nvPr>
            <p:ph type="sldNum" sz="quarter" idx="12"/>
          </p:nvPr>
        </p:nvSpPr>
        <p:spPr/>
        <p:txBody>
          <a:bodyPr/>
          <a:lstStyle/>
          <a:p>
            <a:fld id="{3686602F-D2D5-4711-9239-C30CD6B8E496}" type="slidenum">
              <a:rPr lang="en-US" smtClean="0"/>
              <a:t>‹#›</a:t>
            </a:fld>
            <a:endParaRPr lang="en-US"/>
          </a:p>
        </p:txBody>
      </p:sp>
    </p:spTree>
    <p:extLst>
      <p:ext uri="{BB962C8B-B14F-4D97-AF65-F5344CB8AC3E}">
        <p14:creationId xmlns:p14="http://schemas.microsoft.com/office/powerpoint/2010/main" val="380513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F7DF9-CF32-4D36-9195-7C4C8E2759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D289E9-124C-4D07-9BE5-D881DD8D69E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B520CB-EA4C-4316-BCDF-74F78BEC6DB4}"/>
              </a:ext>
            </a:extLst>
          </p:cNvPr>
          <p:cNvSpPr>
            <a:spLocks noGrp="1"/>
          </p:cNvSpPr>
          <p:nvPr>
            <p:ph type="dt" sz="half" idx="10"/>
          </p:nvPr>
        </p:nvSpPr>
        <p:spPr/>
        <p:txBody>
          <a:bodyPr/>
          <a:lstStyle/>
          <a:p>
            <a:fld id="{EDD03B0A-76EB-4682-9F08-FC4E8BD679ED}" type="datetimeFigureOut">
              <a:rPr lang="en-US" smtClean="0"/>
              <a:t>2/26/2019</a:t>
            </a:fld>
            <a:endParaRPr lang="en-US"/>
          </a:p>
        </p:txBody>
      </p:sp>
      <p:sp>
        <p:nvSpPr>
          <p:cNvPr id="5" name="Footer Placeholder 4">
            <a:extLst>
              <a:ext uri="{FF2B5EF4-FFF2-40B4-BE49-F238E27FC236}">
                <a16:creationId xmlns:a16="http://schemas.microsoft.com/office/drawing/2014/main" id="{DC802C40-B94C-4F61-9C3B-C1E7CF544D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49DD27-053D-4A13-91C7-9576941286FA}"/>
              </a:ext>
            </a:extLst>
          </p:cNvPr>
          <p:cNvSpPr>
            <a:spLocks noGrp="1"/>
          </p:cNvSpPr>
          <p:nvPr>
            <p:ph type="sldNum" sz="quarter" idx="12"/>
          </p:nvPr>
        </p:nvSpPr>
        <p:spPr/>
        <p:txBody>
          <a:bodyPr/>
          <a:lstStyle/>
          <a:p>
            <a:fld id="{3686602F-D2D5-4711-9239-C30CD6B8E496}" type="slidenum">
              <a:rPr lang="en-US" smtClean="0"/>
              <a:t>‹#›</a:t>
            </a:fld>
            <a:endParaRPr lang="en-US"/>
          </a:p>
        </p:txBody>
      </p:sp>
    </p:spTree>
    <p:extLst>
      <p:ext uri="{BB962C8B-B14F-4D97-AF65-F5344CB8AC3E}">
        <p14:creationId xmlns:p14="http://schemas.microsoft.com/office/powerpoint/2010/main" val="1593893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7DBE0-574A-4B8C-877D-A9F1B8BBA8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F42D720-4ACB-4696-93E4-2FD6A01F35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AF18CB9-11A7-4F1E-A178-C5587586FB5E}"/>
              </a:ext>
            </a:extLst>
          </p:cNvPr>
          <p:cNvSpPr>
            <a:spLocks noGrp="1"/>
          </p:cNvSpPr>
          <p:nvPr>
            <p:ph type="dt" sz="half" idx="10"/>
          </p:nvPr>
        </p:nvSpPr>
        <p:spPr/>
        <p:txBody>
          <a:bodyPr/>
          <a:lstStyle/>
          <a:p>
            <a:fld id="{EDD03B0A-76EB-4682-9F08-FC4E8BD679ED}" type="datetimeFigureOut">
              <a:rPr lang="en-US" smtClean="0"/>
              <a:t>2/26/2019</a:t>
            </a:fld>
            <a:endParaRPr lang="en-US"/>
          </a:p>
        </p:txBody>
      </p:sp>
      <p:sp>
        <p:nvSpPr>
          <p:cNvPr id="5" name="Footer Placeholder 4">
            <a:extLst>
              <a:ext uri="{FF2B5EF4-FFF2-40B4-BE49-F238E27FC236}">
                <a16:creationId xmlns:a16="http://schemas.microsoft.com/office/drawing/2014/main" id="{EDE3C0A0-AEB0-4BBB-BCD0-CB156316E5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38C79E-7F84-4934-85CC-3239E5630D9D}"/>
              </a:ext>
            </a:extLst>
          </p:cNvPr>
          <p:cNvSpPr>
            <a:spLocks noGrp="1"/>
          </p:cNvSpPr>
          <p:nvPr>
            <p:ph type="sldNum" sz="quarter" idx="12"/>
          </p:nvPr>
        </p:nvSpPr>
        <p:spPr/>
        <p:txBody>
          <a:bodyPr/>
          <a:lstStyle/>
          <a:p>
            <a:fld id="{3686602F-D2D5-4711-9239-C30CD6B8E496}" type="slidenum">
              <a:rPr lang="en-US" smtClean="0"/>
              <a:t>‹#›</a:t>
            </a:fld>
            <a:endParaRPr lang="en-US"/>
          </a:p>
        </p:txBody>
      </p:sp>
    </p:spTree>
    <p:extLst>
      <p:ext uri="{BB962C8B-B14F-4D97-AF65-F5344CB8AC3E}">
        <p14:creationId xmlns:p14="http://schemas.microsoft.com/office/powerpoint/2010/main" val="34896583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592E3-8865-49F7-BAC9-30096C72B5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237282-6D45-4851-BDA0-76017FE47C8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0C2C47-69C1-41F2-89F3-4230EFA2EB8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5ADA0F-EF80-457D-AC2E-C2E9CA24DF5A}"/>
              </a:ext>
            </a:extLst>
          </p:cNvPr>
          <p:cNvSpPr>
            <a:spLocks noGrp="1"/>
          </p:cNvSpPr>
          <p:nvPr>
            <p:ph type="dt" sz="half" idx="10"/>
          </p:nvPr>
        </p:nvSpPr>
        <p:spPr/>
        <p:txBody>
          <a:bodyPr/>
          <a:lstStyle/>
          <a:p>
            <a:fld id="{EDD03B0A-76EB-4682-9F08-FC4E8BD679ED}" type="datetimeFigureOut">
              <a:rPr lang="en-US" smtClean="0"/>
              <a:t>2/26/2019</a:t>
            </a:fld>
            <a:endParaRPr lang="en-US"/>
          </a:p>
        </p:txBody>
      </p:sp>
      <p:sp>
        <p:nvSpPr>
          <p:cNvPr id="6" name="Footer Placeholder 5">
            <a:extLst>
              <a:ext uri="{FF2B5EF4-FFF2-40B4-BE49-F238E27FC236}">
                <a16:creationId xmlns:a16="http://schemas.microsoft.com/office/drawing/2014/main" id="{91EFE1E8-DF9F-4F98-913C-806645EE6C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DF8794-5C0C-4453-B7AE-42027366B5CA}"/>
              </a:ext>
            </a:extLst>
          </p:cNvPr>
          <p:cNvSpPr>
            <a:spLocks noGrp="1"/>
          </p:cNvSpPr>
          <p:nvPr>
            <p:ph type="sldNum" sz="quarter" idx="12"/>
          </p:nvPr>
        </p:nvSpPr>
        <p:spPr/>
        <p:txBody>
          <a:bodyPr/>
          <a:lstStyle/>
          <a:p>
            <a:fld id="{3686602F-D2D5-4711-9239-C30CD6B8E496}" type="slidenum">
              <a:rPr lang="en-US" smtClean="0"/>
              <a:t>‹#›</a:t>
            </a:fld>
            <a:endParaRPr lang="en-US"/>
          </a:p>
        </p:txBody>
      </p:sp>
    </p:spTree>
    <p:extLst>
      <p:ext uri="{BB962C8B-B14F-4D97-AF65-F5344CB8AC3E}">
        <p14:creationId xmlns:p14="http://schemas.microsoft.com/office/powerpoint/2010/main" val="2977718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1B727-14F9-4820-97FE-1F2D5BAF98B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9CC7356-B13F-4050-8251-BEAA7582AE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DF5BA1E-D922-46C0-99F9-53800DD4EE3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BC47C9D-9C70-4080-BCF4-CCE9745C2A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C03B4B2-7010-45A4-B3D1-506101AB49D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1E117F-F94E-4ED0-8F1C-9371C71B3CE0}"/>
              </a:ext>
            </a:extLst>
          </p:cNvPr>
          <p:cNvSpPr>
            <a:spLocks noGrp="1"/>
          </p:cNvSpPr>
          <p:nvPr>
            <p:ph type="dt" sz="half" idx="10"/>
          </p:nvPr>
        </p:nvSpPr>
        <p:spPr/>
        <p:txBody>
          <a:bodyPr/>
          <a:lstStyle/>
          <a:p>
            <a:fld id="{EDD03B0A-76EB-4682-9F08-FC4E8BD679ED}" type="datetimeFigureOut">
              <a:rPr lang="en-US" smtClean="0"/>
              <a:t>2/26/2019</a:t>
            </a:fld>
            <a:endParaRPr lang="en-US"/>
          </a:p>
        </p:txBody>
      </p:sp>
      <p:sp>
        <p:nvSpPr>
          <p:cNvPr id="8" name="Footer Placeholder 7">
            <a:extLst>
              <a:ext uri="{FF2B5EF4-FFF2-40B4-BE49-F238E27FC236}">
                <a16:creationId xmlns:a16="http://schemas.microsoft.com/office/drawing/2014/main" id="{0701D353-126D-4BC0-9308-D6684382598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35F1EA-D5F7-4F58-BB0D-ED13E394FEF8}"/>
              </a:ext>
            </a:extLst>
          </p:cNvPr>
          <p:cNvSpPr>
            <a:spLocks noGrp="1"/>
          </p:cNvSpPr>
          <p:nvPr>
            <p:ph type="sldNum" sz="quarter" idx="12"/>
          </p:nvPr>
        </p:nvSpPr>
        <p:spPr/>
        <p:txBody>
          <a:bodyPr/>
          <a:lstStyle/>
          <a:p>
            <a:fld id="{3686602F-D2D5-4711-9239-C30CD6B8E496}" type="slidenum">
              <a:rPr lang="en-US" smtClean="0"/>
              <a:t>‹#›</a:t>
            </a:fld>
            <a:endParaRPr lang="en-US"/>
          </a:p>
        </p:txBody>
      </p:sp>
    </p:spTree>
    <p:extLst>
      <p:ext uri="{BB962C8B-B14F-4D97-AF65-F5344CB8AC3E}">
        <p14:creationId xmlns:p14="http://schemas.microsoft.com/office/powerpoint/2010/main" val="2479655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0F61E-F426-4B00-B812-A2BDA879B6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180F46-36A3-436C-A90A-D41ACB11629F}"/>
              </a:ext>
            </a:extLst>
          </p:cNvPr>
          <p:cNvSpPr>
            <a:spLocks noGrp="1"/>
          </p:cNvSpPr>
          <p:nvPr>
            <p:ph type="dt" sz="half" idx="10"/>
          </p:nvPr>
        </p:nvSpPr>
        <p:spPr/>
        <p:txBody>
          <a:bodyPr/>
          <a:lstStyle/>
          <a:p>
            <a:fld id="{EDD03B0A-76EB-4682-9F08-FC4E8BD679ED}" type="datetimeFigureOut">
              <a:rPr lang="en-US" smtClean="0"/>
              <a:t>2/26/2019</a:t>
            </a:fld>
            <a:endParaRPr lang="en-US"/>
          </a:p>
        </p:txBody>
      </p:sp>
      <p:sp>
        <p:nvSpPr>
          <p:cNvPr id="4" name="Footer Placeholder 3">
            <a:extLst>
              <a:ext uri="{FF2B5EF4-FFF2-40B4-BE49-F238E27FC236}">
                <a16:creationId xmlns:a16="http://schemas.microsoft.com/office/drawing/2014/main" id="{CEE087DF-12BB-4559-B321-B1E0A5DBA5D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ED57EF-B453-482F-B589-DFAE5271F689}"/>
              </a:ext>
            </a:extLst>
          </p:cNvPr>
          <p:cNvSpPr>
            <a:spLocks noGrp="1"/>
          </p:cNvSpPr>
          <p:nvPr>
            <p:ph type="sldNum" sz="quarter" idx="12"/>
          </p:nvPr>
        </p:nvSpPr>
        <p:spPr/>
        <p:txBody>
          <a:bodyPr/>
          <a:lstStyle/>
          <a:p>
            <a:fld id="{3686602F-D2D5-4711-9239-C30CD6B8E496}" type="slidenum">
              <a:rPr lang="en-US" smtClean="0"/>
              <a:t>‹#›</a:t>
            </a:fld>
            <a:endParaRPr lang="en-US"/>
          </a:p>
        </p:txBody>
      </p:sp>
    </p:spTree>
    <p:extLst>
      <p:ext uri="{BB962C8B-B14F-4D97-AF65-F5344CB8AC3E}">
        <p14:creationId xmlns:p14="http://schemas.microsoft.com/office/powerpoint/2010/main" val="3030119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5F723F-0131-4725-9539-36D6BF036758}"/>
              </a:ext>
            </a:extLst>
          </p:cNvPr>
          <p:cNvSpPr>
            <a:spLocks noGrp="1"/>
          </p:cNvSpPr>
          <p:nvPr>
            <p:ph type="dt" sz="half" idx="10"/>
          </p:nvPr>
        </p:nvSpPr>
        <p:spPr/>
        <p:txBody>
          <a:bodyPr/>
          <a:lstStyle/>
          <a:p>
            <a:fld id="{EDD03B0A-76EB-4682-9F08-FC4E8BD679ED}" type="datetimeFigureOut">
              <a:rPr lang="en-US" smtClean="0"/>
              <a:t>2/26/2019</a:t>
            </a:fld>
            <a:endParaRPr lang="en-US"/>
          </a:p>
        </p:txBody>
      </p:sp>
      <p:sp>
        <p:nvSpPr>
          <p:cNvPr id="3" name="Footer Placeholder 2">
            <a:extLst>
              <a:ext uri="{FF2B5EF4-FFF2-40B4-BE49-F238E27FC236}">
                <a16:creationId xmlns:a16="http://schemas.microsoft.com/office/drawing/2014/main" id="{94EA3C1E-30D5-4EB7-BA49-A1FDEF0CE2B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BEE3884-5B7A-4DBE-B5E4-0B618957F7E1}"/>
              </a:ext>
            </a:extLst>
          </p:cNvPr>
          <p:cNvSpPr>
            <a:spLocks noGrp="1"/>
          </p:cNvSpPr>
          <p:nvPr>
            <p:ph type="sldNum" sz="quarter" idx="12"/>
          </p:nvPr>
        </p:nvSpPr>
        <p:spPr/>
        <p:txBody>
          <a:bodyPr/>
          <a:lstStyle/>
          <a:p>
            <a:fld id="{3686602F-D2D5-4711-9239-C30CD6B8E496}" type="slidenum">
              <a:rPr lang="en-US" smtClean="0"/>
              <a:t>‹#›</a:t>
            </a:fld>
            <a:endParaRPr lang="en-US"/>
          </a:p>
        </p:txBody>
      </p:sp>
    </p:spTree>
    <p:extLst>
      <p:ext uri="{BB962C8B-B14F-4D97-AF65-F5344CB8AC3E}">
        <p14:creationId xmlns:p14="http://schemas.microsoft.com/office/powerpoint/2010/main" val="2768239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05D2E-CE18-448C-B6D4-8E021AE2FD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815A589-1452-48AA-8365-EA8308A08B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0532CD6-A30A-40EA-9360-73A97A8AA4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B6743E-DA1E-42F6-A992-5B6521BDC3D6}"/>
              </a:ext>
            </a:extLst>
          </p:cNvPr>
          <p:cNvSpPr>
            <a:spLocks noGrp="1"/>
          </p:cNvSpPr>
          <p:nvPr>
            <p:ph type="dt" sz="half" idx="10"/>
          </p:nvPr>
        </p:nvSpPr>
        <p:spPr/>
        <p:txBody>
          <a:bodyPr/>
          <a:lstStyle/>
          <a:p>
            <a:fld id="{EDD03B0A-76EB-4682-9F08-FC4E8BD679ED}" type="datetimeFigureOut">
              <a:rPr lang="en-US" smtClean="0"/>
              <a:t>2/26/2019</a:t>
            </a:fld>
            <a:endParaRPr lang="en-US"/>
          </a:p>
        </p:txBody>
      </p:sp>
      <p:sp>
        <p:nvSpPr>
          <p:cNvPr id="6" name="Footer Placeholder 5">
            <a:extLst>
              <a:ext uri="{FF2B5EF4-FFF2-40B4-BE49-F238E27FC236}">
                <a16:creationId xmlns:a16="http://schemas.microsoft.com/office/drawing/2014/main" id="{92AD60A4-B4DD-4AA1-8C23-868CF2F8F0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DF7BE2-86C5-4188-8FD6-832300BFE697}"/>
              </a:ext>
            </a:extLst>
          </p:cNvPr>
          <p:cNvSpPr>
            <a:spLocks noGrp="1"/>
          </p:cNvSpPr>
          <p:nvPr>
            <p:ph type="sldNum" sz="quarter" idx="12"/>
          </p:nvPr>
        </p:nvSpPr>
        <p:spPr/>
        <p:txBody>
          <a:bodyPr/>
          <a:lstStyle/>
          <a:p>
            <a:fld id="{3686602F-D2D5-4711-9239-C30CD6B8E496}" type="slidenum">
              <a:rPr lang="en-US" smtClean="0"/>
              <a:t>‹#›</a:t>
            </a:fld>
            <a:endParaRPr lang="en-US"/>
          </a:p>
        </p:txBody>
      </p:sp>
    </p:spTree>
    <p:extLst>
      <p:ext uri="{BB962C8B-B14F-4D97-AF65-F5344CB8AC3E}">
        <p14:creationId xmlns:p14="http://schemas.microsoft.com/office/powerpoint/2010/main" val="28816276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75619-D955-44CE-9A5D-5313593070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6923075-1385-47F8-B912-1C8B39FB13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2A34D48-BEA6-4EEF-81AF-E76A40B156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3FB2131-3446-4F2C-9BC6-6233C72BD0C9}"/>
              </a:ext>
            </a:extLst>
          </p:cNvPr>
          <p:cNvSpPr>
            <a:spLocks noGrp="1"/>
          </p:cNvSpPr>
          <p:nvPr>
            <p:ph type="dt" sz="half" idx="10"/>
          </p:nvPr>
        </p:nvSpPr>
        <p:spPr/>
        <p:txBody>
          <a:bodyPr/>
          <a:lstStyle/>
          <a:p>
            <a:fld id="{EDD03B0A-76EB-4682-9F08-FC4E8BD679ED}" type="datetimeFigureOut">
              <a:rPr lang="en-US" smtClean="0"/>
              <a:t>2/26/2019</a:t>
            </a:fld>
            <a:endParaRPr lang="en-US"/>
          </a:p>
        </p:txBody>
      </p:sp>
      <p:sp>
        <p:nvSpPr>
          <p:cNvPr id="6" name="Footer Placeholder 5">
            <a:extLst>
              <a:ext uri="{FF2B5EF4-FFF2-40B4-BE49-F238E27FC236}">
                <a16:creationId xmlns:a16="http://schemas.microsoft.com/office/drawing/2014/main" id="{16A578A0-8F1F-4F57-B993-D16CA70040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4AA2E4-1FA0-4DC3-9EBC-834F894390F1}"/>
              </a:ext>
            </a:extLst>
          </p:cNvPr>
          <p:cNvSpPr>
            <a:spLocks noGrp="1"/>
          </p:cNvSpPr>
          <p:nvPr>
            <p:ph type="sldNum" sz="quarter" idx="12"/>
          </p:nvPr>
        </p:nvSpPr>
        <p:spPr/>
        <p:txBody>
          <a:bodyPr/>
          <a:lstStyle/>
          <a:p>
            <a:fld id="{3686602F-D2D5-4711-9239-C30CD6B8E496}" type="slidenum">
              <a:rPr lang="en-US" smtClean="0"/>
              <a:t>‹#›</a:t>
            </a:fld>
            <a:endParaRPr lang="en-US"/>
          </a:p>
        </p:txBody>
      </p:sp>
    </p:spTree>
    <p:extLst>
      <p:ext uri="{BB962C8B-B14F-4D97-AF65-F5344CB8AC3E}">
        <p14:creationId xmlns:p14="http://schemas.microsoft.com/office/powerpoint/2010/main" val="6027959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896109-5BBC-4F29-B31F-E9C9EC1318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33997BE-B555-4D33-A875-76E0B1B4E7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E2C54C-E5FB-4461-A026-E7E7605D10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D03B0A-76EB-4682-9F08-FC4E8BD679ED}" type="datetimeFigureOut">
              <a:rPr lang="en-US" smtClean="0"/>
              <a:t>2/26/2019</a:t>
            </a:fld>
            <a:endParaRPr lang="en-US"/>
          </a:p>
        </p:txBody>
      </p:sp>
      <p:sp>
        <p:nvSpPr>
          <p:cNvPr id="5" name="Footer Placeholder 4">
            <a:extLst>
              <a:ext uri="{FF2B5EF4-FFF2-40B4-BE49-F238E27FC236}">
                <a16:creationId xmlns:a16="http://schemas.microsoft.com/office/drawing/2014/main" id="{9C706AB5-C086-4B71-9520-15A97D8591C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2658907-E02A-4E16-B7EF-F094192D93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86602F-D2D5-4711-9239-C30CD6B8E496}" type="slidenum">
              <a:rPr lang="en-US" smtClean="0"/>
              <a:t>‹#›</a:t>
            </a:fld>
            <a:endParaRPr lang="en-US"/>
          </a:p>
        </p:txBody>
      </p:sp>
    </p:spTree>
    <p:extLst>
      <p:ext uri="{BB962C8B-B14F-4D97-AF65-F5344CB8AC3E}">
        <p14:creationId xmlns:p14="http://schemas.microsoft.com/office/powerpoint/2010/main" val="19082177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hyperlink" Target="https://github.com/illumant/VulnWCFService" TargetMode="Externa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8.png"/><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22.gif"/><Relationship Id="rId5" Type="http://schemas.openxmlformats.org/officeDocument/2006/relationships/image" Target="../media/image21.png"/><Relationship Id="rId4" Type="http://schemas.openxmlformats.org/officeDocument/2006/relationships/image" Target="../media/image1.pn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hyperlink" Target="https://posts.specterops.io/code-signing-certificate-cloning-attacks-and-defenses-6f98657fc6ec" TargetMode="Externa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png"/></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57ED5-7930-492C-BB42-1D6C715A3AF9}"/>
              </a:ext>
            </a:extLst>
          </p:cNvPr>
          <p:cNvSpPr>
            <a:spLocks noGrp="1"/>
          </p:cNvSpPr>
          <p:nvPr>
            <p:ph type="ctrTitle"/>
          </p:nvPr>
        </p:nvSpPr>
        <p:spPr/>
        <p:txBody>
          <a:bodyPr>
            <a:normAutofit fontScale="90000"/>
          </a:bodyPr>
          <a:lstStyle/>
          <a:p>
            <a:r>
              <a:rPr lang="en-US" b="1" dirty="0">
                <a:solidFill>
                  <a:srgbClr val="C00000"/>
                </a:solidFill>
                <a:latin typeface="Aharoni"/>
              </a:rPr>
              <a:t>Abusing WCF Endpoints for RCE and Privilege Escalation</a:t>
            </a:r>
          </a:p>
        </p:txBody>
      </p:sp>
      <p:pic>
        <p:nvPicPr>
          <p:cNvPr id="5" name="Picture 4">
            <a:extLst>
              <a:ext uri="{FF2B5EF4-FFF2-40B4-BE49-F238E27FC236}">
                <a16:creationId xmlns:a16="http://schemas.microsoft.com/office/drawing/2014/main" id="{2BEAFB90-1E2A-4025-8A3F-3CC4997083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5FA32DA-5015-44EB-843B-B2AEF8BB88A1}"/>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Tree>
    <p:extLst>
      <p:ext uri="{BB962C8B-B14F-4D97-AF65-F5344CB8AC3E}">
        <p14:creationId xmlns:p14="http://schemas.microsoft.com/office/powerpoint/2010/main" val="14882856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WTF is WCF?</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10515600" cy="4351338"/>
          </a:xfrm>
        </p:spPr>
        <p:txBody>
          <a:bodyPr>
            <a:noAutofit/>
          </a:bodyPr>
          <a:lstStyle/>
          <a:p>
            <a:r>
              <a:rPr lang="en-US" sz="3200" dirty="0">
                <a:solidFill>
                  <a:srgbClr val="C00000"/>
                </a:solidFill>
              </a:rPr>
              <a:t>C</a:t>
            </a:r>
            <a:r>
              <a:rPr lang="en-US" sz="3200" dirty="0">
                <a:solidFill>
                  <a:schemeClr val="bg1"/>
                </a:solidFill>
              </a:rPr>
              <a:t>ontracts define what functionality the service exposes</a:t>
            </a:r>
          </a:p>
          <a:p>
            <a:r>
              <a:rPr lang="en-US" sz="3200" dirty="0">
                <a:solidFill>
                  <a:schemeClr val="bg1"/>
                </a:solidFill>
              </a:rPr>
              <a:t>The </a:t>
            </a:r>
            <a:r>
              <a:rPr lang="en-US" sz="3200" dirty="0" err="1">
                <a:solidFill>
                  <a:srgbClr val="C00000"/>
                </a:solidFill>
                <a:latin typeface="Consolas" panose="020B0609020204030204" pitchFamily="49" charset="0"/>
              </a:rPr>
              <a:t>ServiceContract</a:t>
            </a:r>
            <a:r>
              <a:rPr lang="en-US" sz="3200" dirty="0">
                <a:solidFill>
                  <a:schemeClr val="bg1"/>
                </a:solidFill>
              </a:rPr>
              <a:t> attribute is applied to classes or interfaces to expose them as a WCF service</a:t>
            </a:r>
          </a:p>
          <a:p>
            <a:r>
              <a:rPr lang="en-US" sz="3200" dirty="0">
                <a:solidFill>
                  <a:schemeClr val="bg1"/>
                </a:solidFill>
              </a:rPr>
              <a:t>The </a:t>
            </a:r>
            <a:r>
              <a:rPr lang="en-US" sz="3200" dirty="0" err="1">
                <a:solidFill>
                  <a:srgbClr val="C00000"/>
                </a:solidFill>
                <a:latin typeface="Consolas" panose="020B0609020204030204" pitchFamily="49" charset="0"/>
              </a:rPr>
              <a:t>OperationContract</a:t>
            </a:r>
            <a:r>
              <a:rPr lang="en-US" sz="3200" dirty="0">
                <a:solidFill>
                  <a:schemeClr val="bg1"/>
                </a:solidFill>
              </a:rPr>
              <a:t> attribute is applied to methods to expose them as part of the functionality provided by the service</a:t>
            </a:r>
          </a:p>
          <a:p>
            <a:pPr lvl="1"/>
            <a:endParaRPr lang="en-US" sz="4400" dirty="0">
              <a:solidFill>
                <a:schemeClr val="bg1"/>
              </a:solidFill>
            </a:endParaRPr>
          </a:p>
          <a:p>
            <a:endParaRPr lang="en-US" sz="4800" dirty="0">
              <a:solidFill>
                <a:schemeClr val="bg1"/>
              </a:solidFill>
            </a:endParaRPr>
          </a:p>
          <a:p>
            <a:endParaRPr lang="en-US" sz="4800" dirty="0">
              <a:solidFill>
                <a:schemeClr val="bg1"/>
              </a:solidFill>
            </a:endParaRPr>
          </a:p>
        </p:txBody>
      </p:sp>
      <p:pic>
        <p:nvPicPr>
          <p:cNvPr id="2" name="Picture 1">
            <a:extLst>
              <a:ext uri="{FF2B5EF4-FFF2-40B4-BE49-F238E27FC236}">
                <a16:creationId xmlns:a16="http://schemas.microsoft.com/office/drawing/2014/main" id="{ACD87D56-C88D-4A3C-801E-ADF62DCBD4CB}"/>
              </a:ext>
            </a:extLst>
          </p:cNvPr>
          <p:cNvPicPr>
            <a:picLocks noChangeAspect="1"/>
          </p:cNvPicPr>
          <p:nvPr/>
        </p:nvPicPr>
        <p:blipFill rotWithShape="1">
          <a:blip r:embed="rId5">
            <a:alphaModFix amt="80000"/>
          </a:blip>
          <a:srcRect b="4591"/>
          <a:stretch/>
        </p:blipFill>
        <p:spPr>
          <a:xfrm>
            <a:off x="3479800" y="4381499"/>
            <a:ext cx="8492956" cy="2258763"/>
          </a:xfrm>
          <a:prstGeom prst="rect">
            <a:avLst/>
          </a:prstGeom>
          <a:ln w="38100">
            <a:solidFill>
              <a:srgbClr val="C00000"/>
            </a:solidFill>
          </a:ln>
        </p:spPr>
      </p:pic>
      <p:sp>
        <p:nvSpPr>
          <p:cNvPr id="3" name="Rectangle 2">
            <a:extLst>
              <a:ext uri="{FF2B5EF4-FFF2-40B4-BE49-F238E27FC236}">
                <a16:creationId xmlns:a16="http://schemas.microsoft.com/office/drawing/2014/main" id="{1198AC2B-C5BE-4D99-832B-324A8110B20C}"/>
              </a:ext>
            </a:extLst>
          </p:cNvPr>
          <p:cNvSpPr/>
          <p:nvPr/>
        </p:nvSpPr>
        <p:spPr>
          <a:xfrm>
            <a:off x="4076700" y="4419600"/>
            <a:ext cx="2844800" cy="374650"/>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83E513F-5F83-483C-9332-DD2A3C2A5A3E}"/>
              </a:ext>
            </a:extLst>
          </p:cNvPr>
          <p:cNvSpPr/>
          <p:nvPr/>
        </p:nvSpPr>
        <p:spPr>
          <a:xfrm>
            <a:off x="4707731" y="5534693"/>
            <a:ext cx="3149600" cy="374650"/>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3061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2" end="2"/>
                                            </p:txEl>
                                          </p:spTgt>
                                        </p:tgtEl>
                                        <p:attrNameLst>
                                          <p:attrName>style.visibility</p:attrName>
                                        </p:attrNameLst>
                                      </p:cBhvr>
                                      <p:to>
                                        <p:strVal val="visible"/>
                                      </p:to>
                                    </p:set>
                                    <p:animEffect transition="in" filter="fade">
                                      <p:cBhvr>
                                        <p:cTn id="21" dur="500"/>
                                        <p:tgtEl>
                                          <p:spTgt spid="10">
                                            <p:txEl>
                                              <p:pRg st="2" end="2"/>
                                            </p:txEl>
                                          </p:spTgt>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3"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FAB9038-7D67-44D8-82E6-853B11A7FE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5676" y="1436315"/>
            <a:ext cx="4740648" cy="4740648"/>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5">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Target Enumeration</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10515600" cy="4117975"/>
          </a:xfrm>
        </p:spPr>
        <p:txBody>
          <a:bodyPr>
            <a:noAutofit/>
          </a:bodyPr>
          <a:lstStyle/>
          <a:p>
            <a:r>
              <a:rPr lang="en-US" sz="3600" dirty="0">
                <a:solidFill>
                  <a:schemeClr val="bg1"/>
                </a:solidFill>
              </a:rPr>
              <a:t>.NET binaries</a:t>
            </a:r>
          </a:p>
          <a:p>
            <a:pPr lvl="1"/>
            <a:r>
              <a:rPr lang="en-US" sz="3200" dirty="0">
                <a:solidFill>
                  <a:schemeClr val="bg1"/>
                </a:solidFill>
              </a:rPr>
              <a:t>WCF was released in 2006 with .NET Framework 3.0</a:t>
            </a:r>
          </a:p>
          <a:p>
            <a:r>
              <a:rPr lang="en-US" sz="3600" dirty="0">
                <a:solidFill>
                  <a:schemeClr val="bg1"/>
                </a:solidFill>
              </a:rPr>
              <a:t>Local targets</a:t>
            </a:r>
          </a:p>
          <a:p>
            <a:pPr lvl="1"/>
            <a:r>
              <a:rPr lang="en-US" sz="3200" dirty="0">
                <a:solidFill>
                  <a:schemeClr val="bg1"/>
                </a:solidFill>
              </a:rPr>
              <a:t>Focus on services running as privileged users like </a:t>
            </a:r>
            <a:r>
              <a:rPr lang="en-US" sz="3200" dirty="0" err="1">
                <a:solidFill>
                  <a:schemeClr val="bg1"/>
                </a:solidFill>
              </a:rPr>
              <a:t>LocalSystem</a:t>
            </a:r>
            <a:r>
              <a:rPr lang="en-US" sz="3200" dirty="0">
                <a:solidFill>
                  <a:schemeClr val="bg1"/>
                </a:solidFill>
              </a:rPr>
              <a:t> or </a:t>
            </a:r>
            <a:r>
              <a:rPr lang="en-US" sz="3200" dirty="0" err="1">
                <a:solidFill>
                  <a:schemeClr val="bg1"/>
                </a:solidFill>
              </a:rPr>
              <a:t>LocalService</a:t>
            </a:r>
            <a:endParaRPr lang="en-US" sz="3200" dirty="0">
              <a:solidFill>
                <a:schemeClr val="bg1"/>
              </a:solidFill>
            </a:endParaRPr>
          </a:p>
          <a:p>
            <a:r>
              <a:rPr lang="en-US" sz="3600" dirty="0">
                <a:solidFill>
                  <a:schemeClr val="bg1"/>
                </a:solidFill>
              </a:rPr>
              <a:t>Remote targets</a:t>
            </a:r>
          </a:p>
          <a:p>
            <a:pPr lvl="1"/>
            <a:r>
              <a:rPr lang="en-US" sz="3200" dirty="0">
                <a:solidFill>
                  <a:schemeClr val="bg1"/>
                </a:solidFill>
              </a:rPr>
              <a:t>Needs to use a network binding like </a:t>
            </a:r>
            <a:r>
              <a:rPr lang="en-US" sz="3200" dirty="0" err="1">
                <a:solidFill>
                  <a:schemeClr val="bg1"/>
                </a:solidFill>
              </a:rPr>
              <a:t>NetTcpBinding</a:t>
            </a:r>
            <a:endParaRPr lang="en-US" sz="3200" dirty="0">
              <a:solidFill>
                <a:schemeClr val="bg1"/>
              </a:solidFill>
            </a:endParaRPr>
          </a:p>
        </p:txBody>
      </p:sp>
      <p:pic>
        <p:nvPicPr>
          <p:cNvPr id="11" name="Picture 10">
            <a:extLst>
              <a:ext uri="{FF2B5EF4-FFF2-40B4-BE49-F238E27FC236}">
                <a16:creationId xmlns:a16="http://schemas.microsoft.com/office/drawing/2014/main" id="{8877153D-9017-4383-BE95-9AD202B174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3000" y="758581"/>
            <a:ext cx="542926" cy="542926"/>
          </a:xfrm>
          <a:prstGeom prst="rect">
            <a:avLst/>
          </a:prstGeom>
        </p:spPr>
      </p:pic>
    </p:spTree>
    <p:extLst>
      <p:ext uri="{BB962C8B-B14F-4D97-AF65-F5344CB8AC3E}">
        <p14:creationId xmlns:p14="http://schemas.microsoft.com/office/powerpoint/2010/main" val="2325250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xit" presetSubtype="0" fill="hold" nodeType="clickEffect">
                                  <p:stCondLst>
                                    <p:cond delay="0"/>
                                  </p:stCondLst>
                                  <p:childTnLst>
                                    <p:anim calcmode="lin" valueType="num">
                                      <p:cBhvr>
                                        <p:cTn id="6" dur="1000"/>
                                        <p:tgtEl>
                                          <p:spTgt spid="6"/>
                                        </p:tgtEl>
                                        <p:attrNameLst>
                                          <p:attrName>ppt_w</p:attrName>
                                        </p:attrNameLst>
                                      </p:cBhvr>
                                      <p:tavLst>
                                        <p:tav tm="0">
                                          <p:val>
                                            <p:strVal val="ppt_w"/>
                                          </p:val>
                                        </p:tav>
                                        <p:tav tm="100000">
                                          <p:val>
                                            <p:fltVal val="0"/>
                                          </p:val>
                                        </p:tav>
                                      </p:tavLst>
                                    </p:anim>
                                    <p:anim calcmode="lin" valueType="num">
                                      <p:cBhvr>
                                        <p:cTn id="7" dur="1000"/>
                                        <p:tgtEl>
                                          <p:spTgt spid="6"/>
                                        </p:tgtEl>
                                        <p:attrNameLst>
                                          <p:attrName>ppt_h</p:attrName>
                                        </p:attrNameLst>
                                      </p:cBhvr>
                                      <p:tavLst>
                                        <p:tav tm="0">
                                          <p:val>
                                            <p:strVal val="ppt_h"/>
                                          </p:val>
                                        </p:tav>
                                        <p:tav tm="100000">
                                          <p:val>
                                            <p:fltVal val="0"/>
                                          </p:val>
                                        </p:tav>
                                      </p:tavLst>
                                    </p:anim>
                                    <p:anim calcmode="lin" valueType="num">
                                      <p:cBhvr>
                                        <p:cTn id="8" dur="1000"/>
                                        <p:tgtEl>
                                          <p:spTgt spid="6"/>
                                        </p:tgtEl>
                                        <p:attrNameLst>
                                          <p:attrName>style.rotation</p:attrName>
                                        </p:attrNameLst>
                                      </p:cBhvr>
                                      <p:tavLst>
                                        <p:tav tm="0">
                                          <p:val>
                                            <p:fltVal val="0"/>
                                          </p:val>
                                        </p:tav>
                                        <p:tav tm="100000">
                                          <p:val>
                                            <p:fltVal val="90"/>
                                          </p:val>
                                        </p:tav>
                                      </p:tavLst>
                                    </p:anim>
                                    <p:animEffect transition="out" filter="fade">
                                      <p:cBhvr>
                                        <p:cTn id="9" dur="1000"/>
                                        <p:tgtEl>
                                          <p:spTgt spid="6"/>
                                        </p:tgtEl>
                                      </p:cBhvr>
                                    </p:animEffect>
                                    <p:set>
                                      <p:cBhvr>
                                        <p:cTn id="10" dur="1" fill="hold">
                                          <p:stCondLst>
                                            <p:cond delay="999"/>
                                          </p:stCondLst>
                                        </p:cTn>
                                        <p:tgtEl>
                                          <p:spTgt spid="6"/>
                                        </p:tgtEl>
                                        <p:attrNameLst>
                                          <p:attrName>style.visibility</p:attrName>
                                        </p:attrNameLst>
                                      </p:cBhvr>
                                      <p:to>
                                        <p:strVal val="hidden"/>
                                      </p:to>
                                    </p:set>
                                  </p:childTnLst>
                                </p:cTn>
                              </p:par>
                              <p:par>
                                <p:cTn id="11" presetID="3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fltVal val="0"/>
                                          </p:val>
                                        </p:tav>
                                        <p:tav tm="100000">
                                          <p:val>
                                            <p:strVal val="#ppt_w"/>
                                          </p:val>
                                        </p:tav>
                                      </p:tavLst>
                                    </p:anim>
                                    <p:anim calcmode="lin" valueType="num">
                                      <p:cBhvr>
                                        <p:cTn id="14" dur="1000" fill="hold"/>
                                        <p:tgtEl>
                                          <p:spTgt spid="11"/>
                                        </p:tgtEl>
                                        <p:attrNameLst>
                                          <p:attrName>ppt_h</p:attrName>
                                        </p:attrNameLst>
                                      </p:cBhvr>
                                      <p:tavLst>
                                        <p:tav tm="0">
                                          <p:val>
                                            <p:fltVal val="0"/>
                                          </p:val>
                                        </p:tav>
                                        <p:tav tm="100000">
                                          <p:val>
                                            <p:strVal val="#ppt_h"/>
                                          </p:val>
                                        </p:tav>
                                      </p:tavLst>
                                    </p:anim>
                                    <p:anim calcmode="lin" valueType="num">
                                      <p:cBhvr>
                                        <p:cTn id="15" dur="1000" fill="hold"/>
                                        <p:tgtEl>
                                          <p:spTgt spid="11"/>
                                        </p:tgtEl>
                                        <p:attrNameLst>
                                          <p:attrName>style.rotation</p:attrName>
                                        </p:attrNameLst>
                                      </p:cBhvr>
                                      <p:tavLst>
                                        <p:tav tm="0">
                                          <p:val>
                                            <p:fltVal val="90"/>
                                          </p:val>
                                        </p:tav>
                                        <p:tav tm="100000">
                                          <p:val>
                                            <p:fltVal val="0"/>
                                          </p:val>
                                        </p:tav>
                                      </p:tavLst>
                                    </p:anim>
                                    <p:animEffect transition="in" filter="fade">
                                      <p:cBhvr>
                                        <p:cTn id="16" dur="1000"/>
                                        <p:tgtEl>
                                          <p:spTgt spid="11"/>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10">
                                            <p:txEl>
                                              <p:pRg st="1" end="1"/>
                                            </p:txEl>
                                          </p:spTgt>
                                        </p:tgtEl>
                                        <p:attrNameLst>
                                          <p:attrName>style.visibility</p:attrName>
                                        </p:attrNameLst>
                                      </p:cBhvr>
                                      <p:to>
                                        <p:strVal val="visible"/>
                                      </p:to>
                                    </p:set>
                                    <p:animEffect transition="in" filter="fade">
                                      <p:cBhvr>
                                        <p:cTn id="23" dur="500"/>
                                        <p:tgtEl>
                                          <p:spTgt spid="10">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
                                            <p:txEl>
                                              <p:pRg st="2" end="2"/>
                                            </p:txEl>
                                          </p:spTgt>
                                        </p:tgtEl>
                                        <p:attrNameLst>
                                          <p:attrName>style.visibility</p:attrName>
                                        </p:attrNameLst>
                                      </p:cBhvr>
                                      <p:to>
                                        <p:strVal val="visible"/>
                                      </p:to>
                                    </p:set>
                                    <p:animEffect transition="in" filter="fade">
                                      <p:cBhvr>
                                        <p:cTn id="28" dur="500"/>
                                        <p:tgtEl>
                                          <p:spTgt spid="10">
                                            <p:txEl>
                                              <p:pRg st="2" end="2"/>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0">
                                            <p:txEl>
                                              <p:pRg st="3" end="3"/>
                                            </p:txEl>
                                          </p:spTgt>
                                        </p:tgtEl>
                                        <p:attrNameLst>
                                          <p:attrName>style.visibility</p:attrName>
                                        </p:attrNameLst>
                                      </p:cBhvr>
                                      <p:to>
                                        <p:strVal val="visible"/>
                                      </p:to>
                                    </p:set>
                                    <p:animEffect transition="in" filter="fade">
                                      <p:cBhvr>
                                        <p:cTn id="31" dur="500"/>
                                        <p:tgtEl>
                                          <p:spTgt spid="10">
                                            <p:txEl>
                                              <p:pRg st="3" end="3"/>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0">
                                            <p:txEl>
                                              <p:pRg st="4" end="4"/>
                                            </p:txEl>
                                          </p:spTgt>
                                        </p:tgtEl>
                                        <p:attrNameLst>
                                          <p:attrName>style.visibility</p:attrName>
                                        </p:attrNameLst>
                                      </p:cBhvr>
                                      <p:to>
                                        <p:strVal val="visible"/>
                                      </p:to>
                                    </p:set>
                                    <p:animEffect transition="in" filter="fade">
                                      <p:cBhvr>
                                        <p:cTn id="36" dur="500"/>
                                        <p:tgtEl>
                                          <p:spTgt spid="10">
                                            <p:txEl>
                                              <p:pRg st="4" end="4"/>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10">
                                            <p:txEl>
                                              <p:pRg st="5" end="5"/>
                                            </p:txEl>
                                          </p:spTgt>
                                        </p:tgtEl>
                                        <p:attrNameLst>
                                          <p:attrName>style.visibility</p:attrName>
                                        </p:attrNameLst>
                                      </p:cBhvr>
                                      <p:to>
                                        <p:strVal val="visible"/>
                                      </p:to>
                                    </p:set>
                                    <p:animEffect transition="in" filter="fade">
                                      <p:cBhvr>
                                        <p:cTn id="39" dur="500"/>
                                        <p:tgtEl>
                                          <p:spTgt spid="1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56955" y="-1382738"/>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Target Enumeration</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8204200" cy="4351338"/>
          </a:xfrm>
        </p:spPr>
        <p:txBody>
          <a:bodyPr>
            <a:noAutofit/>
          </a:bodyPr>
          <a:lstStyle/>
          <a:p>
            <a:r>
              <a:rPr lang="en-US" sz="3600" dirty="0">
                <a:solidFill>
                  <a:schemeClr val="bg1"/>
                </a:solidFill>
              </a:rPr>
              <a:t>Process Explorer makes it possible to identify local target services quickly</a:t>
            </a:r>
          </a:p>
          <a:p>
            <a:r>
              <a:rPr lang="en-US" sz="3600" dirty="0">
                <a:solidFill>
                  <a:schemeClr val="bg1"/>
                </a:solidFill>
              </a:rPr>
              <a:t>It can be configured to highlight .NET processes</a:t>
            </a:r>
            <a:endParaRPr lang="en-US" sz="3200" dirty="0">
              <a:solidFill>
                <a:schemeClr val="bg1"/>
              </a:solidFill>
            </a:endParaRPr>
          </a:p>
        </p:txBody>
      </p:sp>
      <p:pic>
        <p:nvPicPr>
          <p:cNvPr id="2" name="Picture 1">
            <a:extLst>
              <a:ext uri="{FF2B5EF4-FFF2-40B4-BE49-F238E27FC236}">
                <a16:creationId xmlns:a16="http://schemas.microsoft.com/office/drawing/2014/main" id="{27FFFA46-C8DA-400E-84B5-DA66F050F56C}"/>
              </a:ext>
            </a:extLst>
          </p:cNvPr>
          <p:cNvPicPr>
            <a:picLocks noChangeAspect="1"/>
          </p:cNvPicPr>
          <p:nvPr/>
        </p:nvPicPr>
        <p:blipFill>
          <a:blip r:embed="rId5">
            <a:alphaModFix amt="80000"/>
          </a:blip>
          <a:stretch>
            <a:fillRect/>
          </a:stretch>
        </p:blipFill>
        <p:spPr>
          <a:xfrm>
            <a:off x="8454131" y="1880493"/>
            <a:ext cx="3275232" cy="4820588"/>
          </a:xfrm>
          <a:prstGeom prst="rect">
            <a:avLst/>
          </a:prstGeom>
          <a:ln w="38100">
            <a:solidFill>
              <a:srgbClr val="C00000"/>
            </a:solidFill>
          </a:ln>
        </p:spPr>
      </p:pic>
      <p:sp>
        <p:nvSpPr>
          <p:cNvPr id="7" name="Rectangle 6">
            <a:extLst>
              <a:ext uri="{FF2B5EF4-FFF2-40B4-BE49-F238E27FC236}">
                <a16:creationId xmlns:a16="http://schemas.microsoft.com/office/drawing/2014/main" id="{45F3EB5A-C443-4A41-91A8-68942848D5BC}"/>
              </a:ext>
            </a:extLst>
          </p:cNvPr>
          <p:cNvSpPr/>
          <p:nvPr/>
        </p:nvSpPr>
        <p:spPr>
          <a:xfrm>
            <a:off x="8508999" y="4643438"/>
            <a:ext cx="3021013" cy="34131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FB81A9AB-924F-4246-A533-BB8A08AE7148}"/>
              </a:ext>
            </a:extLst>
          </p:cNvPr>
          <p:cNvCxnSpPr>
            <a:cxnSpLocks/>
          </p:cNvCxnSpPr>
          <p:nvPr/>
        </p:nvCxnSpPr>
        <p:spPr>
          <a:xfrm>
            <a:off x="6223000" y="3771900"/>
            <a:ext cx="2082800" cy="106680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89A6B7EC-9BEC-4977-914D-6F9C957C26D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23000" y="758581"/>
            <a:ext cx="542926" cy="542926"/>
          </a:xfrm>
          <a:prstGeom prst="rect">
            <a:avLst/>
          </a:prstGeom>
        </p:spPr>
      </p:pic>
    </p:spTree>
    <p:extLst>
      <p:ext uri="{BB962C8B-B14F-4D97-AF65-F5344CB8AC3E}">
        <p14:creationId xmlns:p14="http://schemas.microsoft.com/office/powerpoint/2010/main" val="2997281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animEffect transition="in" filter="fade">
                                      <p:cBhvr>
                                        <p:cTn id="11" dur="500"/>
                                        <p:tgtEl>
                                          <p:spTgt spid="10">
                                            <p:txEl>
                                              <p:pRg st="1" end="1"/>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0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Target Enumeration</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5257800" cy="4667250"/>
          </a:xfrm>
        </p:spPr>
        <p:txBody>
          <a:bodyPr>
            <a:noAutofit/>
          </a:bodyPr>
          <a:lstStyle/>
          <a:p>
            <a:r>
              <a:rPr lang="en-US" sz="3200" dirty="0">
                <a:solidFill>
                  <a:schemeClr val="bg1"/>
                </a:solidFill>
              </a:rPr>
              <a:t>By clicking on </a:t>
            </a:r>
            <a:r>
              <a:rPr lang="en-US" sz="3200" dirty="0">
                <a:solidFill>
                  <a:srgbClr val="C00000"/>
                </a:solidFill>
              </a:rPr>
              <a:t>properties</a:t>
            </a:r>
            <a:r>
              <a:rPr lang="en-US" sz="3200" dirty="0">
                <a:solidFill>
                  <a:schemeClr val="bg1"/>
                </a:solidFill>
              </a:rPr>
              <a:t> for a specific process the loaded .NET assemblies can be inspected</a:t>
            </a:r>
          </a:p>
          <a:p>
            <a:r>
              <a:rPr lang="en-US" sz="3200" dirty="0">
                <a:solidFill>
                  <a:schemeClr val="bg1"/>
                </a:solidFill>
              </a:rPr>
              <a:t>It’s possible to check for references to </a:t>
            </a:r>
            <a:r>
              <a:rPr lang="en-US" sz="3200" dirty="0" err="1">
                <a:solidFill>
                  <a:schemeClr val="bg1"/>
                </a:solidFill>
              </a:rPr>
              <a:t>System.ServiceModel</a:t>
            </a:r>
            <a:r>
              <a:rPr lang="en-US" sz="3200" dirty="0">
                <a:solidFill>
                  <a:schemeClr val="bg1"/>
                </a:solidFill>
              </a:rPr>
              <a:t> which is the assembly that provides the classes needed to create WCF services.</a:t>
            </a:r>
          </a:p>
        </p:txBody>
      </p:sp>
      <p:pic>
        <p:nvPicPr>
          <p:cNvPr id="3" name="Picture 2">
            <a:extLst>
              <a:ext uri="{FF2B5EF4-FFF2-40B4-BE49-F238E27FC236}">
                <a16:creationId xmlns:a16="http://schemas.microsoft.com/office/drawing/2014/main" id="{49D9E520-2BF5-4408-84D1-45A3DDB56AAE}"/>
              </a:ext>
            </a:extLst>
          </p:cNvPr>
          <p:cNvPicPr>
            <a:picLocks noChangeAspect="1"/>
          </p:cNvPicPr>
          <p:nvPr/>
        </p:nvPicPr>
        <p:blipFill rotWithShape="1">
          <a:blip r:embed="rId5">
            <a:alphaModFix amt="80000"/>
          </a:blip>
          <a:srcRect l="5552" r="35803"/>
          <a:stretch/>
        </p:blipFill>
        <p:spPr>
          <a:xfrm>
            <a:off x="6246365" y="1669620"/>
            <a:ext cx="5727700" cy="4991100"/>
          </a:xfrm>
          <a:prstGeom prst="rect">
            <a:avLst/>
          </a:prstGeom>
          <a:ln w="38100">
            <a:solidFill>
              <a:srgbClr val="C00000"/>
            </a:solidFill>
          </a:ln>
        </p:spPr>
      </p:pic>
      <p:sp>
        <p:nvSpPr>
          <p:cNvPr id="11" name="Rectangle 10">
            <a:extLst>
              <a:ext uri="{FF2B5EF4-FFF2-40B4-BE49-F238E27FC236}">
                <a16:creationId xmlns:a16="http://schemas.microsoft.com/office/drawing/2014/main" id="{7143FE63-1A37-4D07-82AD-0389DEB461DB}"/>
              </a:ext>
            </a:extLst>
          </p:cNvPr>
          <p:cNvSpPr/>
          <p:nvPr/>
        </p:nvSpPr>
        <p:spPr>
          <a:xfrm>
            <a:off x="6200775" y="3471863"/>
            <a:ext cx="2924176" cy="189394"/>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C77C0A0-01AC-4CF7-9535-E9C14AE56B3E}"/>
              </a:ext>
            </a:extLst>
          </p:cNvPr>
          <p:cNvSpPr/>
          <p:nvPr/>
        </p:nvSpPr>
        <p:spPr>
          <a:xfrm>
            <a:off x="10225780" y="5757647"/>
            <a:ext cx="1282700" cy="189394"/>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833D914-73B6-4540-BBAB-84719564052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23000" y="758581"/>
            <a:ext cx="542926" cy="542926"/>
          </a:xfrm>
          <a:prstGeom prst="rect">
            <a:avLst/>
          </a:prstGeom>
        </p:spPr>
      </p:pic>
    </p:spTree>
    <p:extLst>
      <p:ext uri="{BB962C8B-B14F-4D97-AF65-F5344CB8AC3E}">
        <p14:creationId xmlns:p14="http://schemas.microsoft.com/office/powerpoint/2010/main" val="4174659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0">
                                            <p:txEl>
                                              <p:pRg st="1" end="1"/>
                                            </p:txEl>
                                          </p:spTgt>
                                        </p:tgtEl>
                                        <p:attrNameLst>
                                          <p:attrName>style.visibility</p:attrName>
                                        </p:attrNameLst>
                                      </p:cBhvr>
                                      <p:to>
                                        <p:strVal val="visible"/>
                                      </p:to>
                                    </p:set>
                                    <p:animEffect transition="in" filter="fade">
                                      <p:cBhvr>
                                        <p:cTn id="16" dur="500"/>
                                        <p:tgtEl>
                                          <p:spTgt spid="10">
                                            <p:txEl>
                                              <p:pRg st="1" end="1"/>
                                            </p:txEl>
                                          </p:spTgt>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Target Enumeration</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199" y="1825625"/>
            <a:ext cx="9539689" cy="2603156"/>
          </a:xfrm>
        </p:spPr>
        <p:txBody>
          <a:bodyPr>
            <a:noAutofit/>
          </a:bodyPr>
          <a:lstStyle/>
          <a:p>
            <a:r>
              <a:rPr lang="en-US" dirty="0">
                <a:solidFill>
                  <a:schemeClr val="bg1"/>
                </a:solidFill>
              </a:rPr>
              <a:t>The WMI </a:t>
            </a:r>
            <a:r>
              <a:rPr lang="en-US" dirty="0" err="1">
                <a:solidFill>
                  <a:schemeClr val="bg1"/>
                </a:solidFill>
              </a:rPr>
              <a:t>Commandline</a:t>
            </a:r>
            <a:r>
              <a:rPr lang="en-US" dirty="0">
                <a:solidFill>
                  <a:schemeClr val="bg1"/>
                </a:solidFill>
              </a:rPr>
              <a:t> (wmic) tool can also be used</a:t>
            </a:r>
          </a:p>
          <a:p>
            <a:r>
              <a:rPr lang="en-US" dirty="0">
                <a:solidFill>
                  <a:schemeClr val="bg1"/>
                </a:solidFill>
              </a:rPr>
              <a:t>First a query to return all running services is issued</a:t>
            </a:r>
          </a:p>
          <a:p>
            <a:r>
              <a:rPr lang="en-US" dirty="0">
                <a:solidFill>
                  <a:schemeClr val="bg1"/>
                </a:solidFill>
              </a:rPr>
              <a:t>Next, each binary is searched for the string “mscoree.dll” which is a key dependency for programs written using the  .NET Framework</a:t>
            </a:r>
          </a:p>
        </p:txBody>
      </p:sp>
      <p:sp>
        <p:nvSpPr>
          <p:cNvPr id="2" name="TextBox 1">
            <a:extLst>
              <a:ext uri="{FF2B5EF4-FFF2-40B4-BE49-F238E27FC236}">
                <a16:creationId xmlns:a16="http://schemas.microsoft.com/office/drawing/2014/main" id="{F9413007-F68B-4126-93F3-0F1216E0919E}"/>
              </a:ext>
            </a:extLst>
          </p:cNvPr>
          <p:cNvSpPr txBox="1"/>
          <p:nvPr/>
        </p:nvSpPr>
        <p:spPr>
          <a:xfrm>
            <a:off x="397523" y="4927274"/>
            <a:ext cx="5211807" cy="1477328"/>
          </a:xfrm>
          <a:prstGeom prst="rect">
            <a:avLst/>
          </a:prstGeom>
          <a:solidFill>
            <a:schemeClr val="tx1">
              <a:lumMod val="85000"/>
              <a:lumOff val="15000"/>
            </a:schemeClr>
          </a:solidFill>
          <a:ln w="38100">
            <a:solidFill>
              <a:srgbClr val="C00000"/>
            </a:solidFill>
          </a:ln>
        </p:spPr>
        <p:txBody>
          <a:bodyPr wrap="square" rtlCol="0">
            <a:spAutoFit/>
          </a:bodyPr>
          <a:lstStyle/>
          <a:p>
            <a:r>
              <a:rPr lang="en-US" dirty="0" err="1">
                <a:solidFill>
                  <a:srgbClr val="C00000"/>
                </a:solidFill>
                <a:latin typeface="Consolas" panose="020B0609020204030204" pitchFamily="49" charset="0"/>
              </a:rPr>
              <a:t>cmd</a:t>
            </a:r>
            <a:r>
              <a:rPr lang="en-US" dirty="0">
                <a:solidFill>
                  <a:srgbClr val="C00000"/>
                </a:solidFill>
                <a:latin typeface="Consolas" panose="020B0609020204030204" pitchFamily="49" charset="0"/>
              </a:rPr>
              <a:t> /c "(echo off &amp;&amp; FOR /F "</a:t>
            </a:r>
            <a:r>
              <a:rPr lang="en-US" dirty="0" err="1">
                <a:solidFill>
                  <a:srgbClr val="C00000"/>
                </a:solidFill>
                <a:latin typeface="Consolas" panose="020B0609020204030204" pitchFamily="49" charset="0"/>
              </a:rPr>
              <a:t>delims</a:t>
            </a:r>
            <a:r>
              <a:rPr lang="en-US" dirty="0">
                <a:solidFill>
                  <a:srgbClr val="C00000"/>
                </a:solidFill>
                <a:latin typeface="Consolas" panose="020B0609020204030204" pitchFamily="49" charset="0"/>
              </a:rPr>
              <a:t>=" %</a:t>
            </a:r>
            <a:r>
              <a:rPr lang="en-US" dirty="0" err="1">
                <a:solidFill>
                  <a:srgbClr val="C00000"/>
                </a:solidFill>
                <a:latin typeface="Consolas" panose="020B0609020204030204" pitchFamily="49" charset="0"/>
              </a:rPr>
              <a:t>i</a:t>
            </a:r>
            <a:r>
              <a:rPr lang="en-US" dirty="0">
                <a:solidFill>
                  <a:srgbClr val="C00000"/>
                </a:solidFill>
                <a:latin typeface="Consolas" panose="020B0609020204030204" pitchFamily="49" charset="0"/>
              </a:rPr>
              <a:t> in ('wmic service where "state = \"Running\" and not pathname like \"%</a:t>
            </a:r>
            <a:r>
              <a:rPr lang="en-US" dirty="0" err="1">
                <a:solidFill>
                  <a:srgbClr val="C00000"/>
                </a:solidFill>
                <a:latin typeface="Consolas" panose="020B0609020204030204" pitchFamily="49" charset="0"/>
              </a:rPr>
              <a:t>svchost</a:t>
            </a:r>
            <a:r>
              <a:rPr lang="en-US" dirty="0">
                <a:solidFill>
                  <a:srgbClr val="C00000"/>
                </a:solidFill>
                <a:latin typeface="Consolas" panose="020B0609020204030204" pitchFamily="49" charset="0"/>
              </a:rPr>
              <a:t>%\"" get pathname') DO </a:t>
            </a:r>
            <a:r>
              <a:rPr lang="en-US" dirty="0" err="1">
                <a:solidFill>
                  <a:srgbClr val="C00000"/>
                </a:solidFill>
                <a:latin typeface="Consolas" panose="020B0609020204030204" pitchFamily="49" charset="0"/>
              </a:rPr>
              <a:t>findstr</a:t>
            </a:r>
            <a:r>
              <a:rPr lang="en-US" dirty="0">
                <a:solidFill>
                  <a:srgbClr val="C00000"/>
                </a:solidFill>
                <a:latin typeface="Consolas" panose="020B0609020204030204" pitchFamily="49" charset="0"/>
              </a:rPr>
              <a:t> /M /</a:t>
            </a:r>
            <a:r>
              <a:rPr lang="en-US" dirty="0" err="1">
                <a:solidFill>
                  <a:srgbClr val="C00000"/>
                </a:solidFill>
                <a:latin typeface="Consolas" panose="020B0609020204030204" pitchFamily="49" charset="0"/>
              </a:rPr>
              <a:t>C:"mscoree.dll</a:t>
            </a:r>
            <a:r>
              <a:rPr lang="en-US" dirty="0">
                <a:solidFill>
                  <a:srgbClr val="C00000"/>
                </a:solidFill>
                <a:latin typeface="Consolas" panose="020B0609020204030204" pitchFamily="49" charset="0"/>
              </a:rPr>
              <a:t>" %</a:t>
            </a:r>
            <a:r>
              <a:rPr lang="en-US" dirty="0" err="1">
                <a:solidFill>
                  <a:srgbClr val="C00000"/>
                </a:solidFill>
                <a:latin typeface="Consolas" panose="020B0609020204030204" pitchFamily="49" charset="0"/>
              </a:rPr>
              <a:t>i</a:t>
            </a:r>
            <a:r>
              <a:rPr lang="en-US" dirty="0">
                <a:solidFill>
                  <a:srgbClr val="C00000"/>
                </a:solidFill>
                <a:latin typeface="Consolas" panose="020B0609020204030204" pitchFamily="49" charset="0"/>
              </a:rPr>
              <a:t> 2&gt;</a:t>
            </a:r>
            <a:r>
              <a:rPr lang="en-US" dirty="0" err="1">
                <a:solidFill>
                  <a:srgbClr val="C00000"/>
                </a:solidFill>
                <a:latin typeface="Consolas" panose="020B0609020204030204" pitchFamily="49" charset="0"/>
              </a:rPr>
              <a:t>nul</a:t>
            </a:r>
            <a:r>
              <a:rPr lang="en-US" dirty="0">
                <a:solidFill>
                  <a:srgbClr val="C00000"/>
                </a:solidFill>
                <a:latin typeface="Consolas" panose="020B0609020204030204" pitchFamily="49" charset="0"/>
              </a:rPr>
              <a:t>) &amp; echo on"</a:t>
            </a:r>
          </a:p>
        </p:txBody>
      </p:sp>
      <p:pic>
        <p:nvPicPr>
          <p:cNvPr id="4" name="Picture 3">
            <a:extLst>
              <a:ext uri="{FF2B5EF4-FFF2-40B4-BE49-F238E27FC236}">
                <a16:creationId xmlns:a16="http://schemas.microsoft.com/office/drawing/2014/main" id="{68F61B70-27B4-49A8-8690-D903248C1CE9}"/>
              </a:ext>
            </a:extLst>
          </p:cNvPr>
          <p:cNvPicPr>
            <a:picLocks noChangeAspect="1"/>
          </p:cNvPicPr>
          <p:nvPr/>
        </p:nvPicPr>
        <p:blipFill>
          <a:blip r:embed="rId5">
            <a:alphaModFix amt="80000"/>
          </a:blip>
          <a:stretch>
            <a:fillRect/>
          </a:stretch>
        </p:blipFill>
        <p:spPr>
          <a:xfrm>
            <a:off x="5814475" y="3652313"/>
            <a:ext cx="6158281" cy="3051484"/>
          </a:xfrm>
          <a:prstGeom prst="rect">
            <a:avLst/>
          </a:prstGeom>
          <a:ln w="38100">
            <a:noFill/>
          </a:ln>
        </p:spPr>
      </p:pic>
      <p:pic>
        <p:nvPicPr>
          <p:cNvPr id="13" name="Picture 12">
            <a:extLst>
              <a:ext uri="{FF2B5EF4-FFF2-40B4-BE49-F238E27FC236}">
                <a16:creationId xmlns:a16="http://schemas.microsoft.com/office/drawing/2014/main" id="{E5D442B1-A5AF-4BD6-949C-09CA90C859C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23000" y="758581"/>
            <a:ext cx="542926" cy="542926"/>
          </a:xfrm>
          <a:prstGeom prst="rect">
            <a:avLst/>
          </a:prstGeom>
        </p:spPr>
      </p:pic>
    </p:spTree>
    <p:extLst>
      <p:ext uri="{BB962C8B-B14F-4D97-AF65-F5344CB8AC3E}">
        <p14:creationId xmlns:p14="http://schemas.microsoft.com/office/powerpoint/2010/main" val="3835691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Target Enumeration</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199" y="1825624"/>
            <a:ext cx="9539689" cy="4145517"/>
          </a:xfrm>
        </p:spPr>
        <p:txBody>
          <a:bodyPr>
            <a:noAutofit/>
          </a:bodyPr>
          <a:lstStyle/>
          <a:p>
            <a:r>
              <a:rPr lang="en-US" sz="3600" dirty="0">
                <a:solidFill>
                  <a:schemeClr val="bg1"/>
                </a:solidFill>
              </a:rPr>
              <a:t>The one liner in the previous slide has the disadvantage of resulting in </a:t>
            </a:r>
            <a:r>
              <a:rPr lang="en-US" sz="3600" i="1" dirty="0">
                <a:solidFill>
                  <a:schemeClr val="bg1"/>
                </a:solidFill>
              </a:rPr>
              <a:t>some</a:t>
            </a:r>
            <a:r>
              <a:rPr lang="en-US" sz="3600" dirty="0">
                <a:solidFill>
                  <a:schemeClr val="bg1"/>
                </a:solidFill>
              </a:rPr>
              <a:t> false positives/negatives</a:t>
            </a:r>
          </a:p>
          <a:p>
            <a:r>
              <a:rPr lang="en-US" sz="3600" dirty="0">
                <a:solidFill>
                  <a:schemeClr val="bg1"/>
                </a:solidFill>
              </a:rPr>
              <a:t>It has the advantage of working using only native tools</a:t>
            </a:r>
          </a:p>
          <a:p>
            <a:r>
              <a:rPr lang="en-US" sz="3600" dirty="0">
                <a:solidFill>
                  <a:schemeClr val="bg1"/>
                </a:solidFill>
              </a:rPr>
              <a:t>This makes it possible to run against all systems in a network using </a:t>
            </a:r>
            <a:r>
              <a:rPr lang="en-US" sz="3600" dirty="0" err="1">
                <a:solidFill>
                  <a:schemeClr val="bg1"/>
                </a:solidFill>
              </a:rPr>
              <a:t>wmiexec</a:t>
            </a:r>
            <a:r>
              <a:rPr lang="en-US" sz="3600" dirty="0">
                <a:solidFill>
                  <a:schemeClr val="bg1"/>
                </a:solidFill>
              </a:rPr>
              <a:t> or similar</a:t>
            </a:r>
          </a:p>
          <a:p>
            <a:endParaRPr lang="en-US" sz="3600" dirty="0">
              <a:solidFill>
                <a:schemeClr val="bg1"/>
              </a:solidFill>
            </a:endParaRPr>
          </a:p>
        </p:txBody>
      </p:sp>
      <p:pic>
        <p:nvPicPr>
          <p:cNvPr id="8" name="Picture 7">
            <a:extLst>
              <a:ext uri="{FF2B5EF4-FFF2-40B4-BE49-F238E27FC236}">
                <a16:creationId xmlns:a16="http://schemas.microsoft.com/office/drawing/2014/main" id="{3EEB5733-ED45-42B6-B405-6F2BD72EDE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23000" y="758581"/>
            <a:ext cx="542926" cy="542926"/>
          </a:xfrm>
          <a:prstGeom prst="rect">
            <a:avLst/>
          </a:prstGeom>
        </p:spPr>
      </p:pic>
    </p:spTree>
    <p:extLst>
      <p:ext uri="{BB962C8B-B14F-4D97-AF65-F5344CB8AC3E}">
        <p14:creationId xmlns:p14="http://schemas.microsoft.com/office/powerpoint/2010/main" val="2444271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500"/>
                                        <p:tgtEl>
                                          <p:spTgt spid="1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2" end="2"/>
                                            </p:txEl>
                                          </p:spTgt>
                                        </p:tgtEl>
                                        <p:attrNameLst>
                                          <p:attrName>style.visibility</p:attrName>
                                        </p:attrNameLst>
                                      </p:cBhvr>
                                      <p:to>
                                        <p:strVal val="visible"/>
                                      </p:to>
                                    </p:set>
                                    <p:animEffect transition="in" filter="fade">
                                      <p:cBhvr>
                                        <p:cTn id="12"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Target Enumeration</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199" y="1825624"/>
            <a:ext cx="5657851" cy="4667251"/>
          </a:xfrm>
        </p:spPr>
        <p:txBody>
          <a:bodyPr>
            <a:noAutofit/>
          </a:bodyPr>
          <a:lstStyle/>
          <a:p>
            <a:r>
              <a:rPr lang="en-US" sz="3600" dirty="0">
                <a:solidFill>
                  <a:schemeClr val="bg1"/>
                </a:solidFill>
              </a:rPr>
              <a:t>Running this against all windows systems in a modest LAN turned up quite a few results</a:t>
            </a:r>
          </a:p>
          <a:p>
            <a:r>
              <a:rPr lang="en-US" sz="3600" dirty="0">
                <a:solidFill>
                  <a:schemeClr val="bg1"/>
                </a:solidFill>
              </a:rPr>
              <a:t>The results can be trimmed by searching for strings like “</a:t>
            </a:r>
            <a:r>
              <a:rPr lang="en-US" sz="3600" dirty="0" err="1">
                <a:solidFill>
                  <a:srgbClr val="C00000"/>
                </a:solidFill>
              </a:rPr>
              <a:t>ServiceModel</a:t>
            </a:r>
            <a:r>
              <a:rPr lang="en-US" sz="3600" dirty="0">
                <a:solidFill>
                  <a:schemeClr val="bg1"/>
                </a:solidFill>
              </a:rPr>
              <a:t>” or “</a:t>
            </a:r>
            <a:r>
              <a:rPr lang="en-US" sz="3600" dirty="0" err="1">
                <a:solidFill>
                  <a:srgbClr val="C00000"/>
                </a:solidFill>
              </a:rPr>
              <a:t>net.tcp</a:t>
            </a:r>
            <a:r>
              <a:rPr lang="en-US" sz="3600" dirty="0">
                <a:solidFill>
                  <a:schemeClr val="bg1"/>
                </a:solidFill>
              </a:rPr>
              <a:t>”</a:t>
            </a:r>
            <a:r>
              <a:rPr lang="en-US" sz="3600" dirty="0">
                <a:solidFill>
                  <a:srgbClr val="C00000"/>
                </a:solidFill>
              </a:rPr>
              <a:t> </a:t>
            </a:r>
            <a:r>
              <a:rPr lang="en-US" sz="3600" dirty="0">
                <a:solidFill>
                  <a:schemeClr val="bg1"/>
                </a:solidFill>
              </a:rPr>
              <a:t>at the cost of decreasing accuracy</a:t>
            </a:r>
          </a:p>
          <a:p>
            <a:endParaRPr lang="en-US" sz="3600" dirty="0">
              <a:solidFill>
                <a:schemeClr val="bg1"/>
              </a:solidFill>
            </a:endParaRPr>
          </a:p>
        </p:txBody>
      </p:sp>
      <p:pic>
        <p:nvPicPr>
          <p:cNvPr id="2" name="Picture 1">
            <a:extLst>
              <a:ext uri="{FF2B5EF4-FFF2-40B4-BE49-F238E27FC236}">
                <a16:creationId xmlns:a16="http://schemas.microsoft.com/office/drawing/2014/main" id="{17CEF719-37FA-45D3-B802-12C0D0244A7D}"/>
              </a:ext>
            </a:extLst>
          </p:cNvPr>
          <p:cNvPicPr>
            <a:picLocks noChangeAspect="1"/>
          </p:cNvPicPr>
          <p:nvPr/>
        </p:nvPicPr>
        <p:blipFill rotWithShape="1">
          <a:blip r:embed="rId5">
            <a:alphaModFix amt="80000"/>
          </a:blip>
          <a:srcRect t="343" r="24231"/>
          <a:stretch/>
        </p:blipFill>
        <p:spPr>
          <a:xfrm>
            <a:off x="6494463" y="1445067"/>
            <a:ext cx="3668960" cy="5290438"/>
          </a:xfrm>
          <a:prstGeom prst="rect">
            <a:avLst/>
          </a:prstGeom>
          <a:ln w="38100">
            <a:solidFill>
              <a:srgbClr val="C00000"/>
            </a:solidFill>
          </a:ln>
        </p:spPr>
      </p:pic>
      <p:pic>
        <p:nvPicPr>
          <p:cNvPr id="7" name="Picture 6">
            <a:extLst>
              <a:ext uri="{FF2B5EF4-FFF2-40B4-BE49-F238E27FC236}">
                <a16:creationId xmlns:a16="http://schemas.microsoft.com/office/drawing/2014/main" id="{173E5849-578C-4631-BB66-3BF2C21E197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23000" y="758581"/>
            <a:ext cx="542926" cy="542926"/>
          </a:xfrm>
          <a:prstGeom prst="rect">
            <a:avLst/>
          </a:prstGeom>
        </p:spPr>
      </p:pic>
    </p:spTree>
    <p:extLst>
      <p:ext uri="{BB962C8B-B14F-4D97-AF65-F5344CB8AC3E}">
        <p14:creationId xmlns:p14="http://schemas.microsoft.com/office/powerpoint/2010/main" val="3549561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xEl>
                                              <p:pRg st="0" end="0"/>
                                            </p:txEl>
                                          </p:spTgt>
                                        </p:tgtEl>
                                        <p:attrNameLst>
                                          <p:attrName>style.visibility</p:attrName>
                                        </p:attrNameLst>
                                      </p:cBhvr>
                                      <p:to>
                                        <p:strVal val="visible"/>
                                      </p:to>
                                    </p:set>
                                    <p:animEffect transition="in" filter="fade">
                                      <p:cBhvr>
                                        <p:cTn id="10" dur="500"/>
                                        <p:tgtEl>
                                          <p:spTgt spid="10">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
                                            <p:txEl>
                                              <p:pRg st="1" end="1"/>
                                            </p:txEl>
                                          </p:spTgt>
                                        </p:tgtEl>
                                        <p:attrNameLst>
                                          <p:attrName>style.visibility</p:attrName>
                                        </p:attrNameLst>
                                      </p:cBhvr>
                                      <p:to>
                                        <p:strVal val="visible"/>
                                      </p:to>
                                    </p:set>
                                    <p:animEffect transition="in" filter="fade">
                                      <p:cBhvr>
                                        <p:cTn id="15"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199" y="1825625"/>
            <a:ext cx="9967333" cy="4875456"/>
          </a:xfrm>
        </p:spPr>
        <p:txBody>
          <a:bodyPr>
            <a:noAutofit/>
          </a:bodyPr>
          <a:lstStyle/>
          <a:p>
            <a:r>
              <a:rPr lang="en-US" sz="3600" dirty="0">
                <a:solidFill>
                  <a:schemeClr val="bg1"/>
                </a:solidFill>
              </a:rPr>
              <a:t>Forked version of </a:t>
            </a:r>
            <a:r>
              <a:rPr lang="en-US" sz="3600" dirty="0" err="1">
                <a:solidFill>
                  <a:schemeClr val="bg1"/>
                </a:solidFill>
              </a:rPr>
              <a:t>VerSprite’s</a:t>
            </a:r>
            <a:r>
              <a:rPr lang="en-US" sz="3600" dirty="0">
                <a:solidFill>
                  <a:schemeClr val="bg1"/>
                </a:solidFill>
              </a:rPr>
              <a:t> service made to be remotely exploitable.</a:t>
            </a:r>
          </a:p>
          <a:p>
            <a:r>
              <a:rPr lang="en-US" sz="3600" dirty="0">
                <a:solidFill>
                  <a:schemeClr val="bg1"/>
                </a:solidFill>
              </a:rPr>
              <a:t>Simple WCF service designed to help understand analysis and exploitation workflow</a:t>
            </a:r>
          </a:p>
          <a:p>
            <a:r>
              <a:rPr lang="en-US" sz="3600" dirty="0">
                <a:solidFill>
                  <a:schemeClr val="bg1"/>
                </a:solidFill>
              </a:rPr>
              <a:t>Available at </a:t>
            </a:r>
            <a:r>
              <a:rPr lang="en-US" sz="3600" dirty="0">
                <a:solidFill>
                  <a:srgbClr val="C00000"/>
                </a:solidFill>
                <a:hlinkClick r:id="rId5">
                  <a:extLst>
                    <a:ext uri="{A12FA001-AC4F-418D-AE19-62706E023703}">
                      <ahyp:hlinkClr xmlns:ahyp="http://schemas.microsoft.com/office/drawing/2018/hyperlinkcolor" val="tx"/>
                    </a:ext>
                  </a:extLst>
                </a:hlinkClick>
              </a:rPr>
              <a:t>https://github.com/illumant/VulnWCFService</a:t>
            </a:r>
            <a:endParaRPr lang="en-US" sz="3600" dirty="0">
              <a:solidFill>
                <a:srgbClr val="C00000"/>
              </a:solidFill>
            </a:endParaRPr>
          </a:p>
          <a:p>
            <a:endParaRPr lang="en-US" sz="3600" dirty="0">
              <a:solidFill>
                <a:schemeClr val="bg1"/>
              </a:solidFill>
            </a:endParaRPr>
          </a:p>
        </p:txBody>
      </p:sp>
    </p:spTree>
    <p:extLst>
      <p:ext uri="{BB962C8B-B14F-4D97-AF65-F5344CB8AC3E}">
        <p14:creationId xmlns:p14="http://schemas.microsoft.com/office/powerpoint/2010/main" val="2604657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2" end="2"/>
                                            </p:txEl>
                                          </p:spTgt>
                                        </p:tgtEl>
                                        <p:attrNameLst>
                                          <p:attrName>style.visibility</p:attrName>
                                        </p:attrNameLst>
                                      </p:cBhvr>
                                      <p:to>
                                        <p:strVal val="visible"/>
                                      </p:to>
                                    </p:set>
                                    <p:animEffect transition="in" filter="fade">
                                      <p:cBhvr>
                                        <p:cTn id="17"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r>
              <a:rPr lang="en-US" b="1" dirty="0">
                <a:solidFill>
                  <a:srgbClr val="C00000"/>
                </a:solidFill>
                <a:latin typeface="Aharoni"/>
                <a:cs typeface="Consolas" panose="020B0609020204030204" pitchFamily="49" charset="0"/>
              </a:rPr>
              <a:t> - Analysis</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199" y="1825625"/>
            <a:ext cx="5460215" cy="4875456"/>
          </a:xfrm>
        </p:spPr>
        <p:txBody>
          <a:bodyPr>
            <a:noAutofit/>
          </a:bodyPr>
          <a:lstStyle/>
          <a:p>
            <a:r>
              <a:rPr lang="en-US" sz="3200" dirty="0">
                <a:solidFill>
                  <a:schemeClr val="bg1"/>
                </a:solidFill>
              </a:rPr>
              <a:t>Analysis of any WCF service will usually begin by decompiling the application</a:t>
            </a:r>
          </a:p>
          <a:p>
            <a:pPr lvl="1"/>
            <a:r>
              <a:rPr lang="en-US" sz="2800" dirty="0">
                <a:solidFill>
                  <a:schemeClr val="bg1"/>
                </a:solidFill>
              </a:rPr>
              <a:t>.NET programs decompile cleanly into source code</a:t>
            </a:r>
          </a:p>
          <a:p>
            <a:pPr lvl="1"/>
            <a:r>
              <a:rPr lang="en-US" sz="2800" dirty="0">
                <a:solidFill>
                  <a:schemeClr val="bg1"/>
                </a:solidFill>
              </a:rPr>
              <a:t>If needed de-obfuscators can help with obfuscated code</a:t>
            </a:r>
          </a:p>
          <a:p>
            <a:r>
              <a:rPr lang="en-US" sz="3200" dirty="0" err="1">
                <a:solidFill>
                  <a:schemeClr val="bg1"/>
                </a:solidFill>
              </a:rPr>
              <a:t>dnSpy</a:t>
            </a:r>
            <a:r>
              <a:rPr lang="en-US" sz="3200" dirty="0">
                <a:solidFill>
                  <a:schemeClr val="bg1"/>
                </a:solidFill>
              </a:rPr>
              <a:t> is an open source tool that can be used for </a:t>
            </a:r>
            <a:r>
              <a:rPr lang="en-US" sz="3200" dirty="0" err="1">
                <a:solidFill>
                  <a:schemeClr val="bg1"/>
                </a:solidFill>
              </a:rPr>
              <a:t>decompilation</a:t>
            </a:r>
            <a:endParaRPr lang="en-US" sz="3200" dirty="0">
              <a:solidFill>
                <a:srgbClr val="C00000"/>
              </a:solidFill>
            </a:endParaRPr>
          </a:p>
          <a:p>
            <a:endParaRPr lang="en-US" sz="3200" dirty="0">
              <a:solidFill>
                <a:schemeClr val="bg1"/>
              </a:solidFill>
            </a:endParaRPr>
          </a:p>
        </p:txBody>
      </p:sp>
      <p:pic>
        <p:nvPicPr>
          <p:cNvPr id="2" name="Picture 1">
            <a:extLst>
              <a:ext uri="{FF2B5EF4-FFF2-40B4-BE49-F238E27FC236}">
                <a16:creationId xmlns:a16="http://schemas.microsoft.com/office/drawing/2014/main" id="{2AE49E06-C8BE-4E35-B23D-46FAA33BDCD7}"/>
              </a:ext>
            </a:extLst>
          </p:cNvPr>
          <p:cNvPicPr>
            <a:picLocks noChangeAspect="1"/>
          </p:cNvPicPr>
          <p:nvPr/>
        </p:nvPicPr>
        <p:blipFill>
          <a:blip r:embed="rId5">
            <a:alphaModFix amt="80000"/>
          </a:blip>
          <a:stretch>
            <a:fillRect/>
          </a:stretch>
        </p:blipFill>
        <p:spPr>
          <a:xfrm>
            <a:off x="6298414" y="2541904"/>
            <a:ext cx="5674342" cy="4159177"/>
          </a:xfrm>
          <a:prstGeom prst="rect">
            <a:avLst/>
          </a:prstGeom>
          <a:ln w="38100">
            <a:solidFill>
              <a:srgbClr val="C00000"/>
            </a:solidFill>
          </a:ln>
        </p:spPr>
      </p:pic>
    </p:spTree>
    <p:extLst>
      <p:ext uri="{BB962C8B-B14F-4D97-AF65-F5344CB8AC3E}">
        <p14:creationId xmlns:p14="http://schemas.microsoft.com/office/powerpoint/2010/main" val="1501470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3" end="3"/>
                                            </p:txEl>
                                          </p:spTgt>
                                        </p:tgtEl>
                                        <p:attrNameLst>
                                          <p:attrName>style.visibility</p:attrName>
                                        </p:attrNameLst>
                                      </p:cBhvr>
                                      <p:to>
                                        <p:strVal val="visible"/>
                                      </p:to>
                                    </p:set>
                                    <p:animEffect transition="in" filter="fade">
                                      <p:cBhvr>
                                        <p:cTn id="20" dur="500"/>
                                        <p:tgtEl>
                                          <p:spTgt spid="1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r>
              <a:rPr lang="en-US" b="1" dirty="0">
                <a:solidFill>
                  <a:srgbClr val="C00000"/>
                </a:solidFill>
                <a:latin typeface="Aharoni"/>
                <a:cs typeface="Consolas" panose="020B0609020204030204" pitchFamily="49" charset="0"/>
              </a:rPr>
              <a:t> - Analysis</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199" y="1825625"/>
            <a:ext cx="5460215" cy="4875456"/>
          </a:xfrm>
        </p:spPr>
        <p:txBody>
          <a:bodyPr>
            <a:noAutofit/>
          </a:bodyPr>
          <a:lstStyle/>
          <a:p>
            <a:r>
              <a:rPr lang="en-US" sz="3200" dirty="0">
                <a:solidFill>
                  <a:schemeClr val="bg1"/>
                </a:solidFill>
              </a:rPr>
              <a:t>We first want to examine the references, which are the application’s dependencies</a:t>
            </a:r>
            <a:endParaRPr lang="en-US" sz="3200" dirty="0">
              <a:solidFill>
                <a:srgbClr val="C00000"/>
              </a:solidFill>
            </a:endParaRPr>
          </a:p>
          <a:p>
            <a:r>
              <a:rPr lang="en-US" sz="3200" dirty="0" err="1">
                <a:solidFill>
                  <a:srgbClr val="C00000"/>
                </a:solidFill>
              </a:rPr>
              <a:t>System.ServiceModel</a:t>
            </a:r>
            <a:r>
              <a:rPr lang="en-US" sz="3200" dirty="0">
                <a:solidFill>
                  <a:srgbClr val="C00000"/>
                </a:solidFill>
              </a:rPr>
              <a:t> </a:t>
            </a:r>
            <a:r>
              <a:rPr lang="en-US" sz="3200" dirty="0">
                <a:solidFill>
                  <a:schemeClr val="bg1"/>
                </a:solidFill>
              </a:rPr>
              <a:t>is required to create WCF services</a:t>
            </a:r>
          </a:p>
          <a:p>
            <a:r>
              <a:rPr lang="en-US" sz="3200" dirty="0">
                <a:solidFill>
                  <a:schemeClr val="bg1"/>
                </a:solidFill>
              </a:rPr>
              <a:t>If this assembly is not referenced then WCF is not in use</a:t>
            </a:r>
          </a:p>
          <a:p>
            <a:endParaRPr lang="en-US" sz="3200" dirty="0">
              <a:solidFill>
                <a:schemeClr val="bg1"/>
              </a:solidFill>
            </a:endParaRPr>
          </a:p>
        </p:txBody>
      </p:sp>
      <p:pic>
        <p:nvPicPr>
          <p:cNvPr id="2" name="Picture 1">
            <a:extLst>
              <a:ext uri="{FF2B5EF4-FFF2-40B4-BE49-F238E27FC236}">
                <a16:creationId xmlns:a16="http://schemas.microsoft.com/office/drawing/2014/main" id="{2AE49E06-C8BE-4E35-B23D-46FAA33BDCD7}"/>
              </a:ext>
            </a:extLst>
          </p:cNvPr>
          <p:cNvPicPr>
            <a:picLocks noChangeAspect="1"/>
          </p:cNvPicPr>
          <p:nvPr/>
        </p:nvPicPr>
        <p:blipFill>
          <a:blip r:embed="rId5">
            <a:alphaModFix amt="80000"/>
          </a:blip>
          <a:stretch>
            <a:fillRect/>
          </a:stretch>
        </p:blipFill>
        <p:spPr>
          <a:xfrm>
            <a:off x="6298414" y="2541904"/>
            <a:ext cx="5674342" cy="4159177"/>
          </a:xfrm>
          <a:prstGeom prst="rect">
            <a:avLst/>
          </a:prstGeom>
          <a:ln w="38100">
            <a:solidFill>
              <a:srgbClr val="C00000"/>
            </a:solidFill>
          </a:ln>
        </p:spPr>
      </p:pic>
      <p:sp>
        <p:nvSpPr>
          <p:cNvPr id="7" name="Rectangle 6">
            <a:extLst>
              <a:ext uri="{FF2B5EF4-FFF2-40B4-BE49-F238E27FC236}">
                <a16:creationId xmlns:a16="http://schemas.microsoft.com/office/drawing/2014/main" id="{16A33AEA-B233-4D54-90DA-193F9AF1BCF0}"/>
              </a:ext>
            </a:extLst>
          </p:cNvPr>
          <p:cNvSpPr/>
          <p:nvPr/>
        </p:nvSpPr>
        <p:spPr>
          <a:xfrm>
            <a:off x="7177088" y="4114801"/>
            <a:ext cx="2276475" cy="27146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A3E3DA05-4300-4CCC-A615-8F561E93FCFD}"/>
              </a:ext>
            </a:extLst>
          </p:cNvPr>
          <p:cNvCxnSpPr>
            <a:cxnSpLocks/>
          </p:cNvCxnSpPr>
          <p:nvPr/>
        </p:nvCxnSpPr>
        <p:spPr>
          <a:xfrm>
            <a:off x="5238750" y="3590925"/>
            <a:ext cx="1819275" cy="62865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2913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500"/>
                                        <p:tgtEl>
                                          <p:spTgt spid="10">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2" end="2"/>
                                            </p:txEl>
                                          </p:spTgt>
                                        </p:tgtEl>
                                        <p:attrNameLst>
                                          <p:attrName>style.visibility</p:attrName>
                                        </p:attrNameLst>
                                      </p:cBhvr>
                                      <p:to>
                                        <p:strVal val="visible"/>
                                      </p:to>
                                    </p:set>
                                    <p:animEffect transition="in" filter="fade">
                                      <p:cBhvr>
                                        <p:cTn id="20"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CA503A4-5252-40A7-B7C6-9EF867C7ADC1}"/>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2" name="Title 1">
            <a:extLst>
              <a:ext uri="{FF2B5EF4-FFF2-40B4-BE49-F238E27FC236}">
                <a16:creationId xmlns:a16="http://schemas.microsoft.com/office/drawing/2014/main" id="{8EE1CF63-2566-44BA-B1D8-8E0C5C92B239}"/>
              </a:ext>
            </a:extLst>
          </p:cNvPr>
          <p:cNvSpPr>
            <a:spLocks noGrp="1"/>
          </p:cNvSpPr>
          <p:nvPr>
            <p:ph type="title"/>
          </p:nvPr>
        </p:nvSpPr>
        <p:spPr/>
        <p:txBody>
          <a:bodyPr/>
          <a:lstStyle/>
          <a:p>
            <a:r>
              <a:rPr lang="en-US" dirty="0">
                <a:solidFill>
                  <a:srgbClr val="FF0000"/>
                </a:solidFill>
                <a:latin typeface="Consolas" panose="020B0609020204030204" pitchFamily="49" charset="0"/>
                <a:cs typeface="Consolas" panose="020B0609020204030204" pitchFamily="49" charset="0"/>
              </a:rPr>
              <a:t>root@ill</a:t>
            </a:r>
            <a:r>
              <a:rPr lang="en-US" dirty="0">
                <a:solidFill>
                  <a:schemeClr val="accent1"/>
                </a:solidFill>
              </a:rPr>
              <a:t>:~#</a:t>
            </a:r>
            <a:r>
              <a:rPr lang="en-US" dirty="0"/>
              <a:t> </a:t>
            </a:r>
            <a:r>
              <a:rPr lang="en-US" dirty="0">
                <a:solidFill>
                  <a:schemeClr val="bg1"/>
                </a:solidFill>
                <a:latin typeface="Consolas" panose="020B0609020204030204" pitchFamily="49" charset="0"/>
                <a:cs typeface="Consolas" panose="020B0609020204030204" pitchFamily="49" charset="0"/>
              </a:rPr>
              <a:t>whoami</a:t>
            </a:r>
          </a:p>
        </p:txBody>
      </p:sp>
      <p:sp>
        <p:nvSpPr>
          <p:cNvPr id="4" name="Content Placeholder 3">
            <a:extLst>
              <a:ext uri="{FF2B5EF4-FFF2-40B4-BE49-F238E27FC236}">
                <a16:creationId xmlns:a16="http://schemas.microsoft.com/office/drawing/2014/main" id="{BE7F7D39-C4DD-468B-B44B-752054773EDE}"/>
              </a:ext>
            </a:extLst>
          </p:cNvPr>
          <p:cNvSpPr>
            <a:spLocks noGrp="1"/>
          </p:cNvSpPr>
          <p:nvPr>
            <p:ph idx="1"/>
          </p:nvPr>
        </p:nvSpPr>
        <p:spPr/>
        <p:txBody>
          <a:bodyPr/>
          <a:lstStyle/>
          <a:p>
            <a:r>
              <a:rPr lang="en-US" sz="4000" b="1" dirty="0">
                <a:solidFill>
                  <a:schemeClr val="bg1"/>
                </a:solidFill>
              </a:rPr>
              <a:t>Chris Anastasio</a:t>
            </a:r>
          </a:p>
          <a:p>
            <a:pPr lvl="1"/>
            <a:r>
              <a:rPr lang="en-US" sz="3200" dirty="0">
                <a:solidFill>
                  <a:schemeClr val="bg1"/>
                </a:solidFill>
              </a:rPr>
              <a:t>Penetration tester at illumant</a:t>
            </a:r>
          </a:p>
          <a:p>
            <a:pPr lvl="1"/>
            <a:r>
              <a:rPr lang="en-US" sz="3200" dirty="0">
                <a:solidFill>
                  <a:schemeClr val="bg1"/>
                </a:solidFill>
              </a:rPr>
              <a:t>Interested in vulnerability research and exploit development</a:t>
            </a:r>
            <a:endParaRPr lang="en-US" sz="2800" dirty="0">
              <a:solidFill>
                <a:schemeClr val="bg1"/>
              </a:solidFill>
            </a:endParaRPr>
          </a:p>
          <a:p>
            <a:pPr lvl="1"/>
            <a:r>
              <a:rPr lang="en-US" sz="3200" dirty="0">
                <a:solidFill>
                  <a:schemeClr val="bg1"/>
                </a:solidFill>
              </a:rPr>
              <a:t>CCNA, Linux+, OSCP, OSCE</a:t>
            </a:r>
          </a:p>
          <a:p>
            <a:pPr lvl="1"/>
            <a:r>
              <a:rPr lang="en-US" sz="3200" dirty="0">
                <a:solidFill>
                  <a:schemeClr val="bg1"/>
                </a:solidFill>
              </a:rPr>
              <a:t>Hacking is my job &amp;&amp; my hobby!</a:t>
            </a:r>
          </a:p>
        </p:txBody>
      </p:sp>
      <p:pic>
        <p:nvPicPr>
          <p:cNvPr id="5" name="Picture 4">
            <a:extLst>
              <a:ext uri="{FF2B5EF4-FFF2-40B4-BE49-F238E27FC236}">
                <a16:creationId xmlns:a16="http://schemas.microsoft.com/office/drawing/2014/main" id="{B08FC126-5168-45A1-8E0C-FD3EAA3E7D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Tree>
    <p:extLst>
      <p:ext uri="{BB962C8B-B14F-4D97-AF65-F5344CB8AC3E}">
        <p14:creationId xmlns:p14="http://schemas.microsoft.com/office/powerpoint/2010/main" val="4066065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r>
              <a:rPr lang="en-US" b="1" dirty="0">
                <a:solidFill>
                  <a:srgbClr val="C00000"/>
                </a:solidFill>
                <a:latin typeface="Aharoni"/>
                <a:cs typeface="Consolas" panose="020B0609020204030204" pitchFamily="49" charset="0"/>
              </a:rPr>
              <a:t> - Analysis</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199" y="1825625"/>
            <a:ext cx="5460215" cy="4875456"/>
          </a:xfrm>
        </p:spPr>
        <p:txBody>
          <a:bodyPr>
            <a:noAutofit/>
          </a:bodyPr>
          <a:lstStyle/>
          <a:p>
            <a:r>
              <a:rPr lang="en-US" sz="3200" dirty="0">
                <a:solidFill>
                  <a:schemeClr val="bg1"/>
                </a:solidFill>
              </a:rPr>
              <a:t>Next is to inspect the contract for potentially exploitable methods</a:t>
            </a:r>
          </a:p>
          <a:p>
            <a:r>
              <a:rPr lang="en-US" sz="3200" dirty="0">
                <a:solidFill>
                  <a:schemeClr val="bg1"/>
                </a:solidFill>
              </a:rPr>
              <a:t>The </a:t>
            </a:r>
            <a:r>
              <a:rPr lang="en-US" sz="3200" dirty="0" err="1">
                <a:solidFill>
                  <a:srgbClr val="C00000"/>
                </a:solidFill>
              </a:rPr>
              <a:t>ServiceContract</a:t>
            </a:r>
            <a:r>
              <a:rPr lang="en-US" sz="3200" dirty="0">
                <a:solidFill>
                  <a:schemeClr val="bg1"/>
                </a:solidFill>
              </a:rPr>
              <a:t> attribute exposes the </a:t>
            </a:r>
            <a:r>
              <a:rPr lang="en-US" sz="3200" dirty="0" err="1">
                <a:solidFill>
                  <a:srgbClr val="C00000"/>
                </a:solidFill>
              </a:rPr>
              <a:t>IVulnService</a:t>
            </a:r>
            <a:r>
              <a:rPr lang="en-US" sz="3200" dirty="0">
                <a:solidFill>
                  <a:schemeClr val="bg1"/>
                </a:solidFill>
              </a:rPr>
              <a:t> interface as a WCF service</a:t>
            </a:r>
          </a:p>
          <a:p>
            <a:r>
              <a:rPr lang="en-US" sz="3200" dirty="0">
                <a:solidFill>
                  <a:schemeClr val="bg1"/>
                </a:solidFill>
              </a:rPr>
              <a:t>The </a:t>
            </a:r>
            <a:r>
              <a:rPr lang="en-US" sz="3200" dirty="0" err="1">
                <a:solidFill>
                  <a:srgbClr val="C00000"/>
                </a:solidFill>
              </a:rPr>
              <a:t>OperationContract</a:t>
            </a:r>
            <a:r>
              <a:rPr lang="en-US" sz="3200" dirty="0">
                <a:solidFill>
                  <a:schemeClr val="bg1"/>
                </a:solidFill>
              </a:rPr>
              <a:t> attribute makes the </a:t>
            </a:r>
            <a:r>
              <a:rPr lang="en-US" sz="3200" dirty="0" err="1">
                <a:solidFill>
                  <a:srgbClr val="C00000"/>
                </a:solidFill>
              </a:rPr>
              <a:t>RunMe</a:t>
            </a:r>
            <a:r>
              <a:rPr lang="en-US" sz="3200" dirty="0">
                <a:solidFill>
                  <a:schemeClr val="bg1"/>
                </a:solidFill>
              </a:rPr>
              <a:t> method accessible through the service</a:t>
            </a:r>
          </a:p>
        </p:txBody>
      </p:sp>
      <p:pic>
        <p:nvPicPr>
          <p:cNvPr id="3" name="Picture 2">
            <a:extLst>
              <a:ext uri="{FF2B5EF4-FFF2-40B4-BE49-F238E27FC236}">
                <a16:creationId xmlns:a16="http://schemas.microsoft.com/office/drawing/2014/main" id="{C83EDE48-AEA9-4EAB-8CAE-573B27C1DB41}"/>
              </a:ext>
            </a:extLst>
          </p:cNvPr>
          <p:cNvPicPr>
            <a:picLocks noChangeAspect="1"/>
          </p:cNvPicPr>
          <p:nvPr/>
        </p:nvPicPr>
        <p:blipFill>
          <a:blip r:embed="rId5">
            <a:alphaModFix amt="80000"/>
          </a:blip>
          <a:stretch>
            <a:fillRect/>
          </a:stretch>
        </p:blipFill>
        <p:spPr>
          <a:xfrm>
            <a:off x="6157743" y="2308346"/>
            <a:ext cx="5815013" cy="3281363"/>
          </a:xfrm>
          <a:prstGeom prst="rect">
            <a:avLst/>
          </a:prstGeom>
          <a:ln w="38100">
            <a:solidFill>
              <a:srgbClr val="C00000"/>
            </a:solidFill>
          </a:ln>
        </p:spPr>
      </p:pic>
      <p:cxnSp>
        <p:nvCxnSpPr>
          <p:cNvPr id="8" name="Straight Arrow Connector 7">
            <a:extLst>
              <a:ext uri="{FF2B5EF4-FFF2-40B4-BE49-F238E27FC236}">
                <a16:creationId xmlns:a16="http://schemas.microsoft.com/office/drawing/2014/main" id="{A3E3DA05-4300-4CCC-A615-8F561E93FCFD}"/>
              </a:ext>
            </a:extLst>
          </p:cNvPr>
          <p:cNvCxnSpPr>
            <a:cxnSpLocks/>
          </p:cNvCxnSpPr>
          <p:nvPr/>
        </p:nvCxnSpPr>
        <p:spPr>
          <a:xfrm flipV="1">
            <a:off x="4499264" y="2846725"/>
            <a:ext cx="1990436" cy="58227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6A33AEA-B233-4D54-90DA-193F9AF1BCF0}"/>
              </a:ext>
            </a:extLst>
          </p:cNvPr>
          <p:cNvSpPr/>
          <p:nvPr/>
        </p:nvSpPr>
        <p:spPr>
          <a:xfrm>
            <a:off x="6574631" y="2690813"/>
            <a:ext cx="1521620" cy="214035"/>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E871A5B7-118B-4D12-9B1B-E0B41BDAE534}"/>
              </a:ext>
            </a:extLst>
          </p:cNvPr>
          <p:cNvSpPr/>
          <p:nvPr/>
        </p:nvSpPr>
        <p:spPr>
          <a:xfrm>
            <a:off x="6917531" y="3246498"/>
            <a:ext cx="1600199" cy="214035"/>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5" name="Straight Arrow Connector 14">
            <a:extLst>
              <a:ext uri="{FF2B5EF4-FFF2-40B4-BE49-F238E27FC236}">
                <a16:creationId xmlns:a16="http://schemas.microsoft.com/office/drawing/2014/main" id="{F3F3B3D7-03D7-4A56-89A6-91AAB249E5A5}"/>
              </a:ext>
            </a:extLst>
          </p:cNvPr>
          <p:cNvCxnSpPr>
            <a:cxnSpLocks/>
          </p:cNvCxnSpPr>
          <p:nvPr/>
        </p:nvCxnSpPr>
        <p:spPr>
          <a:xfrm flipV="1">
            <a:off x="5035388" y="3522506"/>
            <a:ext cx="1811439" cy="142613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1480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500"/>
                                        <p:tgtEl>
                                          <p:spTgt spid="10">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2" end="2"/>
                                            </p:txEl>
                                          </p:spTgt>
                                        </p:tgtEl>
                                        <p:attrNameLst>
                                          <p:attrName>style.visibility</p:attrName>
                                        </p:attrNameLst>
                                      </p:cBhvr>
                                      <p:to>
                                        <p:strVal val="visible"/>
                                      </p:to>
                                    </p:set>
                                    <p:animEffect transition="in" filter="fade">
                                      <p:cBhvr>
                                        <p:cTn id="20" dur="500"/>
                                        <p:tgtEl>
                                          <p:spTgt spid="10">
                                            <p:txEl>
                                              <p:pRg st="2" end="2"/>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r>
              <a:rPr lang="en-US" b="1" dirty="0">
                <a:solidFill>
                  <a:srgbClr val="C00000"/>
                </a:solidFill>
                <a:latin typeface="Aharoni"/>
                <a:cs typeface="Consolas" panose="020B0609020204030204" pitchFamily="49" charset="0"/>
              </a:rPr>
              <a:t> - Analysis</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199" y="1825625"/>
            <a:ext cx="5460215" cy="4875456"/>
          </a:xfrm>
        </p:spPr>
        <p:txBody>
          <a:bodyPr>
            <a:noAutofit/>
          </a:bodyPr>
          <a:lstStyle/>
          <a:p>
            <a:r>
              <a:rPr lang="en-US" sz="3200" dirty="0">
                <a:solidFill>
                  <a:schemeClr val="bg1"/>
                </a:solidFill>
              </a:rPr>
              <a:t>The </a:t>
            </a:r>
            <a:r>
              <a:rPr lang="en-US" sz="3200" dirty="0" err="1">
                <a:solidFill>
                  <a:srgbClr val="C00000"/>
                </a:solidFill>
              </a:rPr>
              <a:t>VulnService</a:t>
            </a:r>
            <a:r>
              <a:rPr lang="en-US" sz="3200" dirty="0">
                <a:solidFill>
                  <a:schemeClr val="bg1"/>
                </a:solidFill>
              </a:rPr>
              <a:t> class implements the </a:t>
            </a:r>
            <a:r>
              <a:rPr lang="en-US" sz="3200" dirty="0" err="1">
                <a:solidFill>
                  <a:srgbClr val="C00000"/>
                </a:solidFill>
              </a:rPr>
              <a:t>IVulnService</a:t>
            </a:r>
            <a:r>
              <a:rPr lang="en-US" sz="3200" dirty="0">
                <a:solidFill>
                  <a:schemeClr val="bg1"/>
                </a:solidFill>
              </a:rPr>
              <a:t> interface</a:t>
            </a:r>
          </a:p>
          <a:p>
            <a:r>
              <a:rPr lang="en-US" sz="3200" dirty="0">
                <a:solidFill>
                  <a:schemeClr val="bg1"/>
                </a:solidFill>
              </a:rPr>
              <a:t>The </a:t>
            </a:r>
            <a:r>
              <a:rPr lang="en-US" sz="3200" dirty="0" err="1">
                <a:solidFill>
                  <a:srgbClr val="C00000"/>
                </a:solidFill>
              </a:rPr>
              <a:t>RunMe</a:t>
            </a:r>
            <a:r>
              <a:rPr lang="en-US" sz="3200" dirty="0">
                <a:solidFill>
                  <a:schemeClr val="bg1"/>
                </a:solidFill>
              </a:rPr>
              <a:t> method executes a client supplied operating system command</a:t>
            </a:r>
          </a:p>
        </p:txBody>
      </p:sp>
      <p:pic>
        <p:nvPicPr>
          <p:cNvPr id="3" name="Picture 2">
            <a:extLst>
              <a:ext uri="{FF2B5EF4-FFF2-40B4-BE49-F238E27FC236}">
                <a16:creationId xmlns:a16="http://schemas.microsoft.com/office/drawing/2014/main" id="{C83EDE48-AEA9-4EAB-8CAE-573B27C1DB41}"/>
              </a:ext>
            </a:extLst>
          </p:cNvPr>
          <p:cNvPicPr>
            <a:picLocks noChangeAspect="1"/>
          </p:cNvPicPr>
          <p:nvPr/>
        </p:nvPicPr>
        <p:blipFill>
          <a:blip r:embed="rId5">
            <a:alphaModFix amt="80000"/>
          </a:blip>
          <a:stretch>
            <a:fillRect/>
          </a:stretch>
        </p:blipFill>
        <p:spPr>
          <a:xfrm>
            <a:off x="6157743" y="2308346"/>
            <a:ext cx="5815013" cy="3281363"/>
          </a:xfrm>
          <a:prstGeom prst="rect">
            <a:avLst/>
          </a:prstGeom>
          <a:ln w="38100">
            <a:solidFill>
              <a:srgbClr val="C00000"/>
            </a:solidFill>
          </a:ln>
        </p:spPr>
      </p:pic>
      <p:cxnSp>
        <p:nvCxnSpPr>
          <p:cNvPr id="8" name="Straight Arrow Connector 7">
            <a:extLst>
              <a:ext uri="{FF2B5EF4-FFF2-40B4-BE49-F238E27FC236}">
                <a16:creationId xmlns:a16="http://schemas.microsoft.com/office/drawing/2014/main" id="{A3E3DA05-4300-4CCC-A615-8F561E93FCFD}"/>
              </a:ext>
            </a:extLst>
          </p:cNvPr>
          <p:cNvCxnSpPr>
            <a:cxnSpLocks/>
          </p:cNvCxnSpPr>
          <p:nvPr/>
        </p:nvCxnSpPr>
        <p:spPr>
          <a:xfrm>
            <a:off x="5496791" y="2763982"/>
            <a:ext cx="1350036" cy="113260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6A33AEA-B233-4D54-90DA-193F9AF1BCF0}"/>
              </a:ext>
            </a:extLst>
          </p:cNvPr>
          <p:cNvSpPr/>
          <p:nvPr/>
        </p:nvSpPr>
        <p:spPr>
          <a:xfrm>
            <a:off x="6620739" y="3998602"/>
            <a:ext cx="3175723" cy="214035"/>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E871A5B7-118B-4D12-9B1B-E0B41BDAE534}"/>
              </a:ext>
            </a:extLst>
          </p:cNvPr>
          <p:cNvSpPr/>
          <p:nvPr/>
        </p:nvSpPr>
        <p:spPr>
          <a:xfrm>
            <a:off x="7184670" y="4930364"/>
            <a:ext cx="4619403" cy="214035"/>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5" name="Straight Arrow Connector 14">
            <a:extLst>
              <a:ext uri="{FF2B5EF4-FFF2-40B4-BE49-F238E27FC236}">
                <a16:creationId xmlns:a16="http://schemas.microsoft.com/office/drawing/2014/main" id="{F3F3B3D7-03D7-4A56-89A6-91AAB249E5A5}"/>
              </a:ext>
            </a:extLst>
          </p:cNvPr>
          <p:cNvCxnSpPr>
            <a:cxnSpLocks/>
          </p:cNvCxnSpPr>
          <p:nvPr/>
        </p:nvCxnSpPr>
        <p:spPr>
          <a:xfrm>
            <a:off x="4540827" y="4314648"/>
            <a:ext cx="2566555" cy="74572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3922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1" end="1"/>
                                            </p:txEl>
                                          </p:spTgt>
                                        </p:tgtEl>
                                        <p:attrNameLst>
                                          <p:attrName>style.visibility</p:attrName>
                                        </p:attrNameLst>
                                      </p:cBhvr>
                                      <p:to>
                                        <p:strVal val="visible"/>
                                      </p:to>
                                    </p:set>
                                    <p:animEffect transition="in" filter="fade">
                                      <p:cBhvr>
                                        <p:cTn id="20" dur="500"/>
                                        <p:tgtEl>
                                          <p:spTgt spid="10">
                                            <p:txEl>
                                              <p:pRg st="1" end="1"/>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r>
              <a:rPr lang="en-US" b="1" dirty="0">
                <a:solidFill>
                  <a:srgbClr val="C00000"/>
                </a:solidFill>
                <a:latin typeface="Aharoni"/>
                <a:cs typeface="Consolas" panose="020B0609020204030204" pitchFamily="49" charset="0"/>
              </a:rPr>
              <a:t> - Analysis</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4952144" cy="4875456"/>
          </a:xfrm>
        </p:spPr>
        <p:txBody>
          <a:bodyPr>
            <a:noAutofit/>
          </a:bodyPr>
          <a:lstStyle/>
          <a:p>
            <a:r>
              <a:rPr lang="en-US" sz="3200" dirty="0" err="1">
                <a:solidFill>
                  <a:srgbClr val="C00000"/>
                </a:solidFill>
              </a:rPr>
              <a:t>VulnWCFService</a:t>
            </a:r>
            <a:r>
              <a:rPr lang="en-US" sz="3200" dirty="0">
                <a:solidFill>
                  <a:schemeClr val="bg1"/>
                </a:solidFill>
              </a:rPr>
              <a:t> inherits from </a:t>
            </a:r>
            <a:r>
              <a:rPr lang="en-US" sz="3200" dirty="0" err="1">
                <a:solidFill>
                  <a:srgbClr val="C00000"/>
                </a:solidFill>
              </a:rPr>
              <a:t>ServiceBase</a:t>
            </a:r>
            <a:r>
              <a:rPr lang="en-US" sz="3200" dirty="0">
                <a:solidFill>
                  <a:schemeClr val="bg1"/>
                </a:solidFill>
              </a:rPr>
              <a:t> – used to build a Windows service</a:t>
            </a:r>
          </a:p>
          <a:p>
            <a:r>
              <a:rPr lang="en-US" sz="3200" dirty="0">
                <a:solidFill>
                  <a:schemeClr val="bg1"/>
                </a:solidFill>
              </a:rPr>
              <a:t>The </a:t>
            </a:r>
            <a:r>
              <a:rPr lang="en-US" sz="3200" dirty="0" err="1">
                <a:solidFill>
                  <a:srgbClr val="C00000"/>
                </a:solidFill>
              </a:rPr>
              <a:t>OnStart</a:t>
            </a:r>
            <a:r>
              <a:rPr lang="en-US" sz="3200" dirty="0">
                <a:solidFill>
                  <a:schemeClr val="bg1"/>
                </a:solidFill>
              </a:rPr>
              <a:t> method is called when a Windows service is started</a:t>
            </a:r>
          </a:p>
        </p:txBody>
      </p:sp>
      <p:pic>
        <p:nvPicPr>
          <p:cNvPr id="2" name="Picture 1">
            <a:extLst>
              <a:ext uri="{FF2B5EF4-FFF2-40B4-BE49-F238E27FC236}">
                <a16:creationId xmlns:a16="http://schemas.microsoft.com/office/drawing/2014/main" id="{95D41676-8CC6-456A-B92E-F9152455BDD6}"/>
              </a:ext>
            </a:extLst>
          </p:cNvPr>
          <p:cNvPicPr>
            <a:picLocks noChangeAspect="1"/>
          </p:cNvPicPr>
          <p:nvPr/>
        </p:nvPicPr>
        <p:blipFill rotWithShape="1">
          <a:blip r:embed="rId5">
            <a:alphaModFix amt="80000"/>
          </a:blip>
          <a:srcRect l="482" r="849"/>
          <a:stretch/>
        </p:blipFill>
        <p:spPr>
          <a:xfrm>
            <a:off x="5924581" y="1441961"/>
            <a:ext cx="6067017" cy="5327315"/>
          </a:xfrm>
          <a:prstGeom prst="rect">
            <a:avLst/>
          </a:prstGeom>
          <a:noFill/>
          <a:ln w="38100">
            <a:solidFill>
              <a:srgbClr val="C00000"/>
            </a:solidFill>
          </a:ln>
        </p:spPr>
      </p:pic>
      <p:cxnSp>
        <p:nvCxnSpPr>
          <p:cNvPr id="8" name="Straight Arrow Connector 7">
            <a:extLst>
              <a:ext uri="{FF2B5EF4-FFF2-40B4-BE49-F238E27FC236}">
                <a16:creationId xmlns:a16="http://schemas.microsoft.com/office/drawing/2014/main" id="{A3E3DA05-4300-4CCC-A615-8F561E93FCFD}"/>
              </a:ext>
            </a:extLst>
          </p:cNvPr>
          <p:cNvCxnSpPr>
            <a:cxnSpLocks/>
          </p:cNvCxnSpPr>
          <p:nvPr/>
        </p:nvCxnSpPr>
        <p:spPr>
          <a:xfrm flipV="1">
            <a:off x="5496791" y="1705908"/>
            <a:ext cx="1246909" cy="105807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6A33AEA-B233-4D54-90DA-193F9AF1BCF0}"/>
              </a:ext>
            </a:extLst>
          </p:cNvPr>
          <p:cNvSpPr/>
          <p:nvPr/>
        </p:nvSpPr>
        <p:spPr>
          <a:xfrm>
            <a:off x="5905531" y="1426741"/>
            <a:ext cx="3175723" cy="214035"/>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E871A5B7-118B-4D12-9B1B-E0B41BDAE534}"/>
              </a:ext>
            </a:extLst>
          </p:cNvPr>
          <p:cNvSpPr/>
          <p:nvPr/>
        </p:nvSpPr>
        <p:spPr>
          <a:xfrm>
            <a:off x="6134442" y="3729658"/>
            <a:ext cx="3400083" cy="204167"/>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5" name="Straight Arrow Connector 14">
            <a:extLst>
              <a:ext uri="{FF2B5EF4-FFF2-40B4-BE49-F238E27FC236}">
                <a16:creationId xmlns:a16="http://schemas.microsoft.com/office/drawing/2014/main" id="{F3F3B3D7-03D7-4A56-89A6-91AAB249E5A5}"/>
              </a:ext>
            </a:extLst>
          </p:cNvPr>
          <p:cNvCxnSpPr>
            <a:cxnSpLocks/>
          </p:cNvCxnSpPr>
          <p:nvPr/>
        </p:nvCxnSpPr>
        <p:spPr>
          <a:xfrm flipV="1">
            <a:off x="4229100" y="3933826"/>
            <a:ext cx="1866900" cy="42862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495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1" end="1"/>
                                            </p:txEl>
                                          </p:spTgt>
                                        </p:tgtEl>
                                        <p:attrNameLst>
                                          <p:attrName>style.visibility</p:attrName>
                                        </p:attrNameLst>
                                      </p:cBhvr>
                                      <p:to>
                                        <p:strVal val="visible"/>
                                      </p:to>
                                    </p:set>
                                    <p:animEffect transition="in" filter="fade">
                                      <p:cBhvr>
                                        <p:cTn id="20" dur="500"/>
                                        <p:tgtEl>
                                          <p:spTgt spid="10">
                                            <p:txEl>
                                              <p:pRg st="1" end="1"/>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r>
              <a:rPr lang="en-US" b="1" dirty="0">
                <a:solidFill>
                  <a:srgbClr val="C00000"/>
                </a:solidFill>
                <a:latin typeface="Aharoni"/>
                <a:cs typeface="Consolas" panose="020B0609020204030204" pitchFamily="49" charset="0"/>
              </a:rPr>
              <a:t> - Analysis</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4952144" cy="4875456"/>
          </a:xfrm>
        </p:spPr>
        <p:txBody>
          <a:bodyPr>
            <a:noAutofit/>
          </a:bodyPr>
          <a:lstStyle/>
          <a:p>
            <a:r>
              <a:rPr lang="en-US" sz="3200" dirty="0">
                <a:solidFill>
                  <a:schemeClr val="bg1"/>
                </a:solidFill>
              </a:rPr>
              <a:t>The </a:t>
            </a:r>
            <a:r>
              <a:rPr lang="en-US" sz="3200" dirty="0">
                <a:solidFill>
                  <a:srgbClr val="C00000"/>
                </a:solidFill>
              </a:rPr>
              <a:t>Address</a:t>
            </a:r>
            <a:r>
              <a:rPr lang="en-US" sz="3200" dirty="0">
                <a:solidFill>
                  <a:schemeClr val="bg1"/>
                </a:solidFill>
              </a:rPr>
              <a:t> is defined</a:t>
            </a:r>
          </a:p>
          <a:p>
            <a:pPr lvl="1"/>
            <a:r>
              <a:rPr lang="en-US" sz="2800" dirty="0">
                <a:solidFill>
                  <a:schemeClr val="bg1"/>
                </a:solidFill>
              </a:rPr>
              <a:t>Scheme: </a:t>
            </a:r>
            <a:r>
              <a:rPr lang="en-US" sz="2800" dirty="0" err="1">
                <a:solidFill>
                  <a:schemeClr val="bg1"/>
                </a:solidFill>
              </a:rPr>
              <a:t>net.tcp</a:t>
            </a:r>
            <a:endParaRPr lang="en-US" sz="2800" dirty="0">
              <a:solidFill>
                <a:schemeClr val="bg1"/>
              </a:solidFill>
            </a:endParaRPr>
          </a:p>
          <a:p>
            <a:pPr lvl="1"/>
            <a:r>
              <a:rPr lang="en-US" sz="2800" dirty="0">
                <a:solidFill>
                  <a:schemeClr val="bg1"/>
                </a:solidFill>
              </a:rPr>
              <a:t>Host: localhost</a:t>
            </a:r>
          </a:p>
          <a:p>
            <a:pPr lvl="1"/>
            <a:r>
              <a:rPr lang="en-US" sz="2800" dirty="0">
                <a:solidFill>
                  <a:schemeClr val="bg1"/>
                </a:solidFill>
              </a:rPr>
              <a:t>Port: 81</a:t>
            </a:r>
          </a:p>
          <a:p>
            <a:pPr lvl="1"/>
            <a:r>
              <a:rPr lang="en-US" sz="2800" dirty="0">
                <a:solidFill>
                  <a:schemeClr val="bg1"/>
                </a:solidFill>
              </a:rPr>
              <a:t>Path: /</a:t>
            </a:r>
            <a:r>
              <a:rPr lang="en-US" sz="2800" dirty="0" err="1">
                <a:solidFill>
                  <a:schemeClr val="bg1"/>
                </a:solidFill>
              </a:rPr>
              <a:t>vulnservice</a:t>
            </a:r>
            <a:r>
              <a:rPr lang="en-US" sz="2800" dirty="0">
                <a:solidFill>
                  <a:schemeClr val="bg1"/>
                </a:solidFill>
              </a:rPr>
              <a:t>/</a:t>
            </a:r>
            <a:r>
              <a:rPr lang="en-US" sz="2800" dirty="0" err="1">
                <a:solidFill>
                  <a:schemeClr val="bg1"/>
                </a:solidFill>
              </a:rPr>
              <a:t>runme</a:t>
            </a:r>
            <a:endParaRPr lang="en-US" sz="2800" dirty="0">
              <a:solidFill>
                <a:schemeClr val="bg1"/>
              </a:solidFill>
            </a:endParaRPr>
          </a:p>
          <a:p>
            <a:r>
              <a:rPr lang="en-US" sz="3200" dirty="0">
                <a:solidFill>
                  <a:schemeClr val="bg1"/>
                </a:solidFill>
              </a:rPr>
              <a:t>The </a:t>
            </a:r>
            <a:r>
              <a:rPr lang="en-US" sz="3200" dirty="0">
                <a:solidFill>
                  <a:srgbClr val="C00000"/>
                </a:solidFill>
              </a:rPr>
              <a:t>Binding</a:t>
            </a:r>
            <a:r>
              <a:rPr lang="en-US" sz="3200" dirty="0">
                <a:solidFill>
                  <a:schemeClr val="bg1"/>
                </a:solidFill>
              </a:rPr>
              <a:t> is defined:</a:t>
            </a:r>
          </a:p>
          <a:p>
            <a:pPr lvl="1"/>
            <a:r>
              <a:rPr lang="en-US" sz="2800" dirty="0" err="1">
                <a:solidFill>
                  <a:schemeClr val="bg1"/>
                </a:solidFill>
              </a:rPr>
              <a:t>NetTcpBinding</a:t>
            </a:r>
            <a:r>
              <a:rPr lang="en-US" sz="2800" dirty="0">
                <a:solidFill>
                  <a:schemeClr val="bg1"/>
                </a:solidFill>
              </a:rPr>
              <a:t> is used</a:t>
            </a:r>
          </a:p>
          <a:p>
            <a:pPr lvl="1"/>
            <a:r>
              <a:rPr lang="en-US" sz="2800" dirty="0">
                <a:solidFill>
                  <a:schemeClr val="bg1"/>
                </a:solidFill>
              </a:rPr>
              <a:t>Service will be exposed over network</a:t>
            </a:r>
          </a:p>
          <a:p>
            <a:pPr lvl="1"/>
            <a:r>
              <a:rPr lang="en-US" sz="2800" dirty="0">
                <a:solidFill>
                  <a:schemeClr val="bg1"/>
                </a:solidFill>
              </a:rPr>
              <a:t>Binding security is disabled</a:t>
            </a:r>
          </a:p>
        </p:txBody>
      </p:sp>
      <p:pic>
        <p:nvPicPr>
          <p:cNvPr id="2" name="Picture 1">
            <a:extLst>
              <a:ext uri="{FF2B5EF4-FFF2-40B4-BE49-F238E27FC236}">
                <a16:creationId xmlns:a16="http://schemas.microsoft.com/office/drawing/2014/main" id="{95D41676-8CC6-456A-B92E-F9152455BDD6}"/>
              </a:ext>
            </a:extLst>
          </p:cNvPr>
          <p:cNvPicPr>
            <a:picLocks noChangeAspect="1"/>
          </p:cNvPicPr>
          <p:nvPr/>
        </p:nvPicPr>
        <p:blipFill rotWithShape="1">
          <a:blip r:embed="rId5">
            <a:alphaModFix amt="80000"/>
          </a:blip>
          <a:srcRect l="482" r="849"/>
          <a:stretch/>
        </p:blipFill>
        <p:spPr>
          <a:xfrm>
            <a:off x="5924581" y="1441961"/>
            <a:ext cx="6067017" cy="5327315"/>
          </a:xfrm>
          <a:prstGeom prst="rect">
            <a:avLst/>
          </a:prstGeom>
          <a:noFill/>
          <a:ln w="38100">
            <a:solidFill>
              <a:srgbClr val="C00000"/>
            </a:solidFill>
          </a:ln>
        </p:spPr>
      </p:pic>
      <p:cxnSp>
        <p:nvCxnSpPr>
          <p:cNvPr id="8" name="Straight Arrow Connector 7">
            <a:extLst>
              <a:ext uri="{FF2B5EF4-FFF2-40B4-BE49-F238E27FC236}">
                <a16:creationId xmlns:a16="http://schemas.microsoft.com/office/drawing/2014/main" id="{A3E3DA05-4300-4CCC-A615-8F561E93FCFD}"/>
              </a:ext>
            </a:extLst>
          </p:cNvPr>
          <p:cNvCxnSpPr>
            <a:cxnSpLocks/>
          </p:cNvCxnSpPr>
          <p:nvPr/>
        </p:nvCxnSpPr>
        <p:spPr>
          <a:xfrm>
            <a:off x="4229100" y="2422350"/>
            <a:ext cx="2206368" cy="257097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6A33AEA-B233-4D54-90DA-193F9AF1BCF0}"/>
              </a:ext>
            </a:extLst>
          </p:cNvPr>
          <p:cNvSpPr/>
          <p:nvPr/>
        </p:nvSpPr>
        <p:spPr>
          <a:xfrm>
            <a:off x="6435468" y="5042777"/>
            <a:ext cx="5015314" cy="215023"/>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E871A5B7-118B-4D12-9B1B-E0B41BDAE534}"/>
              </a:ext>
            </a:extLst>
          </p:cNvPr>
          <p:cNvSpPr/>
          <p:nvPr/>
        </p:nvSpPr>
        <p:spPr>
          <a:xfrm>
            <a:off x="6435469" y="5413664"/>
            <a:ext cx="5573176" cy="509154"/>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5" name="Straight Arrow Connector 14">
            <a:extLst>
              <a:ext uri="{FF2B5EF4-FFF2-40B4-BE49-F238E27FC236}">
                <a16:creationId xmlns:a16="http://schemas.microsoft.com/office/drawing/2014/main" id="{F3F3B3D7-03D7-4A56-89A6-91AAB249E5A5}"/>
              </a:ext>
            </a:extLst>
          </p:cNvPr>
          <p:cNvCxnSpPr>
            <a:cxnSpLocks/>
          </p:cNvCxnSpPr>
          <p:nvPr/>
        </p:nvCxnSpPr>
        <p:spPr>
          <a:xfrm>
            <a:off x="4991131" y="4457031"/>
            <a:ext cx="1410527" cy="105222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585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animEffect transition="in" filter="fade">
                                      <p:cBhvr>
                                        <p:cTn id="13" dur="500"/>
                                        <p:tgtEl>
                                          <p:spTgt spid="10">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xEl>
                                              <p:pRg st="3" end="3"/>
                                            </p:txEl>
                                          </p:spTgt>
                                        </p:tgtEl>
                                        <p:attrNameLst>
                                          <p:attrName>style.visibility</p:attrName>
                                        </p:attrNameLst>
                                      </p:cBhvr>
                                      <p:to>
                                        <p:strVal val="visible"/>
                                      </p:to>
                                    </p:set>
                                    <p:animEffect transition="in" filter="fade">
                                      <p:cBhvr>
                                        <p:cTn id="16" dur="500"/>
                                        <p:tgtEl>
                                          <p:spTgt spid="10">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0">
                                            <p:txEl>
                                              <p:pRg st="4" end="4"/>
                                            </p:txEl>
                                          </p:spTgt>
                                        </p:tgtEl>
                                        <p:attrNameLst>
                                          <p:attrName>style.visibility</p:attrName>
                                        </p:attrNameLst>
                                      </p:cBhvr>
                                      <p:to>
                                        <p:strVal val="visible"/>
                                      </p:to>
                                    </p:set>
                                    <p:animEffect transition="in" filter="fade">
                                      <p:cBhvr>
                                        <p:cTn id="19" dur="500"/>
                                        <p:tgtEl>
                                          <p:spTgt spid="10">
                                            <p:txEl>
                                              <p:pRg st="4" end="4"/>
                                            </p:txEl>
                                          </p:spTgt>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par>
                          <p:cTn id="24" fill="hold">
                            <p:stCondLst>
                              <p:cond delay="1000"/>
                            </p:stCondLst>
                            <p:childTnLst>
                              <p:par>
                                <p:cTn id="25" presetID="10"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
                                            <p:txEl>
                                              <p:pRg st="5" end="5"/>
                                            </p:txEl>
                                          </p:spTgt>
                                        </p:tgtEl>
                                        <p:attrNameLst>
                                          <p:attrName>style.visibility</p:attrName>
                                        </p:attrNameLst>
                                      </p:cBhvr>
                                      <p:to>
                                        <p:strVal val="visible"/>
                                      </p:to>
                                    </p:set>
                                    <p:animEffect transition="in" filter="fade">
                                      <p:cBhvr>
                                        <p:cTn id="32" dur="500"/>
                                        <p:tgtEl>
                                          <p:spTgt spid="10">
                                            <p:txEl>
                                              <p:pRg st="5" end="5"/>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10">
                                            <p:txEl>
                                              <p:pRg st="6" end="6"/>
                                            </p:txEl>
                                          </p:spTgt>
                                        </p:tgtEl>
                                        <p:attrNameLst>
                                          <p:attrName>style.visibility</p:attrName>
                                        </p:attrNameLst>
                                      </p:cBhvr>
                                      <p:to>
                                        <p:strVal val="visible"/>
                                      </p:to>
                                    </p:set>
                                    <p:animEffect transition="in" filter="fade">
                                      <p:cBhvr>
                                        <p:cTn id="35" dur="500"/>
                                        <p:tgtEl>
                                          <p:spTgt spid="10">
                                            <p:txEl>
                                              <p:pRg st="6" end="6"/>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10">
                                            <p:txEl>
                                              <p:pRg st="7" end="7"/>
                                            </p:txEl>
                                          </p:spTgt>
                                        </p:tgtEl>
                                        <p:attrNameLst>
                                          <p:attrName>style.visibility</p:attrName>
                                        </p:attrNameLst>
                                      </p:cBhvr>
                                      <p:to>
                                        <p:strVal val="visible"/>
                                      </p:to>
                                    </p:set>
                                    <p:animEffect transition="in" filter="fade">
                                      <p:cBhvr>
                                        <p:cTn id="38" dur="500"/>
                                        <p:tgtEl>
                                          <p:spTgt spid="10">
                                            <p:txEl>
                                              <p:pRg st="7" end="7"/>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0">
                                            <p:txEl>
                                              <p:pRg st="8" end="8"/>
                                            </p:txEl>
                                          </p:spTgt>
                                        </p:tgtEl>
                                        <p:attrNameLst>
                                          <p:attrName>style.visibility</p:attrName>
                                        </p:attrNameLst>
                                      </p:cBhvr>
                                      <p:to>
                                        <p:strVal val="visible"/>
                                      </p:to>
                                    </p:set>
                                    <p:animEffect transition="in" filter="fade">
                                      <p:cBhvr>
                                        <p:cTn id="41" dur="500"/>
                                        <p:tgtEl>
                                          <p:spTgt spid="10">
                                            <p:txEl>
                                              <p:pRg st="8" end="8"/>
                                            </p:txEl>
                                          </p:spTgt>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fade">
                                      <p:cBhvr>
                                        <p:cTn id="45" dur="500"/>
                                        <p:tgtEl>
                                          <p:spTgt spid="13"/>
                                        </p:tgtEl>
                                      </p:cBhvr>
                                    </p:animEffect>
                                  </p:childTnLst>
                                </p:cTn>
                              </p:par>
                            </p:childTnLst>
                          </p:cTn>
                        </p:par>
                        <p:par>
                          <p:cTn id="46" fill="hold">
                            <p:stCondLst>
                              <p:cond delay="1000"/>
                            </p:stCondLst>
                            <p:childTnLst>
                              <p:par>
                                <p:cTn id="47" presetID="10" presetClass="entr" presetSubtype="0" fill="hold" nodeType="after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r>
              <a:rPr lang="en-US" b="1" dirty="0">
                <a:solidFill>
                  <a:srgbClr val="C00000"/>
                </a:solidFill>
                <a:latin typeface="Aharoni"/>
                <a:cs typeface="Consolas" panose="020B0609020204030204" pitchFamily="49" charset="0"/>
              </a:rPr>
              <a:t> - Analysis</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4952144" cy="4875456"/>
          </a:xfrm>
        </p:spPr>
        <p:txBody>
          <a:bodyPr>
            <a:noAutofit/>
          </a:bodyPr>
          <a:lstStyle/>
          <a:p>
            <a:r>
              <a:rPr lang="en-US" sz="3200" dirty="0">
                <a:solidFill>
                  <a:schemeClr val="bg1"/>
                </a:solidFill>
              </a:rPr>
              <a:t>A call to </a:t>
            </a:r>
            <a:r>
              <a:rPr lang="en-US" sz="3200" dirty="0" err="1">
                <a:solidFill>
                  <a:srgbClr val="C00000"/>
                </a:solidFill>
              </a:rPr>
              <a:t>AddServiceEndpoint</a:t>
            </a:r>
            <a:r>
              <a:rPr lang="en-US" sz="3200" dirty="0">
                <a:solidFill>
                  <a:schemeClr val="bg1"/>
                </a:solidFill>
              </a:rPr>
              <a:t> is made which consumes the </a:t>
            </a:r>
            <a:r>
              <a:rPr lang="en-US" sz="3200" dirty="0">
                <a:solidFill>
                  <a:srgbClr val="C00000"/>
                </a:solidFill>
              </a:rPr>
              <a:t>Address</a:t>
            </a:r>
            <a:r>
              <a:rPr lang="en-US" sz="3200" dirty="0">
                <a:solidFill>
                  <a:schemeClr val="bg1"/>
                </a:solidFill>
              </a:rPr>
              <a:t>, </a:t>
            </a:r>
            <a:r>
              <a:rPr lang="en-US" sz="3200" dirty="0">
                <a:solidFill>
                  <a:srgbClr val="C00000"/>
                </a:solidFill>
              </a:rPr>
              <a:t>Binding</a:t>
            </a:r>
            <a:r>
              <a:rPr lang="en-US" sz="3200" dirty="0">
                <a:solidFill>
                  <a:schemeClr val="bg1"/>
                </a:solidFill>
              </a:rPr>
              <a:t>, and </a:t>
            </a:r>
            <a:r>
              <a:rPr lang="en-US" sz="3200" dirty="0">
                <a:solidFill>
                  <a:srgbClr val="C00000"/>
                </a:solidFill>
              </a:rPr>
              <a:t>Contract</a:t>
            </a:r>
            <a:r>
              <a:rPr lang="en-US" sz="3200" dirty="0">
                <a:solidFill>
                  <a:schemeClr val="bg1"/>
                </a:solidFill>
              </a:rPr>
              <a:t> to deploy the service</a:t>
            </a:r>
          </a:p>
          <a:p>
            <a:r>
              <a:rPr lang="en-US" sz="3200" dirty="0">
                <a:solidFill>
                  <a:schemeClr val="bg1"/>
                </a:solidFill>
              </a:rPr>
              <a:t>Calls to </a:t>
            </a:r>
            <a:r>
              <a:rPr lang="en-US" sz="3200" dirty="0" err="1">
                <a:solidFill>
                  <a:srgbClr val="C00000"/>
                </a:solidFill>
              </a:rPr>
              <a:t>AddServiceEndpoint</a:t>
            </a:r>
            <a:r>
              <a:rPr lang="en-US" sz="3200" dirty="0">
                <a:solidFill>
                  <a:schemeClr val="bg1"/>
                </a:solidFill>
              </a:rPr>
              <a:t> will help locate the information needed to connect to the service</a:t>
            </a:r>
            <a:endParaRPr lang="en-US" sz="2800" dirty="0">
              <a:solidFill>
                <a:schemeClr val="bg1"/>
              </a:solidFill>
            </a:endParaRPr>
          </a:p>
        </p:txBody>
      </p:sp>
      <p:pic>
        <p:nvPicPr>
          <p:cNvPr id="2" name="Picture 1">
            <a:extLst>
              <a:ext uri="{FF2B5EF4-FFF2-40B4-BE49-F238E27FC236}">
                <a16:creationId xmlns:a16="http://schemas.microsoft.com/office/drawing/2014/main" id="{95D41676-8CC6-456A-B92E-F9152455BDD6}"/>
              </a:ext>
            </a:extLst>
          </p:cNvPr>
          <p:cNvPicPr>
            <a:picLocks noChangeAspect="1"/>
          </p:cNvPicPr>
          <p:nvPr/>
        </p:nvPicPr>
        <p:blipFill rotWithShape="1">
          <a:blip r:embed="rId5">
            <a:alphaModFix amt="80000"/>
          </a:blip>
          <a:srcRect l="482" r="849"/>
          <a:stretch/>
        </p:blipFill>
        <p:spPr>
          <a:xfrm>
            <a:off x="5924581" y="1441961"/>
            <a:ext cx="6067017" cy="5327315"/>
          </a:xfrm>
          <a:prstGeom prst="rect">
            <a:avLst/>
          </a:prstGeom>
          <a:noFill/>
          <a:ln w="38100">
            <a:solidFill>
              <a:srgbClr val="C00000"/>
            </a:solidFill>
          </a:ln>
        </p:spPr>
      </p:pic>
      <p:cxnSp>
        <p:nvCxnSpPr>
          <p:cNvPr id="8" name="Straight Arrow Connector 7">
            <a:extLst>
              <a:ext uri="{FF2B5EF4-FFF2-40B4-BE49-F238E27FC236}">
                <a16:creationId xmlns:a16="http://schemas.microsoft.com/office/drawing/2014/main" id="{A3E3DA05-4300-4CCC-A615-8F561E93FCFD}"/>
              </a:ext>
            </a:extLst>
          </p:cNvPr>
          <p:cNvCxnSpPr>
            <a:cxnSpLocks/>
          </p:cNvCxnSpPr>
          <p:nvPr/>
        </p:nvCxnSpPr>
        <p:spPr>
          <a:xfrm>
            <a:off x="4956464" y="3325091"/>
            <a:ext cx="2265218" cy="297180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6A33AEA-B233-4D54-90DA-193F9AF1BCF0}"/>
              </a:ext>
            </a:extLst>
          </p:cNvPr>
          <p:cNvSpPr/>
          <p:nvPr/>
        </p:nvSpPr>
        <p:spPr>
          <a:xfrm>
            <a:off x="6747194" y="6380018"/>
            <a:ext cx="5254305" cy="19742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0784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1" end="1"/>
                                            </p:txEl>
                                          </p:spTgt>
                                        </p:tgtEl>
                                        <p:attrNameLst>
                                          <p:attrName>style.visibility</p:attrName>
                                        </p:attrNameLst>
                                      </p:cBhvr>
                                      <p:to>
                                        <p:strVal val="visible"/>
                                      </p:to>
                                    </p:set>
                                    <p:animEffect transition="in" filter="fade">
                                      <p:cBhvr>
                                        <p:cTn id="20"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4952144" cy="4875456"/>
          </a:xfrm>
        </p:spPr>
        <p:txBody>
          <a:bodyPr>
            <a:noAutofit/>
          </a:bodyPr>
          <a:lstStyle/>
          <a:p>
            <a:r>
              <a:rPr lang="en-US" sz="3200" dirty="0">
                <a:solidFill>
                  <a:schemeClr val="bg1"/>
                </a:solidFill>
              </a:rPr>
              <a:t>To exploit this service a WCF client must be developed</a:t>
            </a:r>
          </a:p>
          <a:p>
            <a:r>
              <a:rPr lang="en-US" sz="3200" dirty="0">
                <a:solidFill>
                  <a:schemeClr val="bg1"/>
                </a:solidFill>
              </a:rPr>
              <a:t>First add a reference to </a:t>
            </a:r>
            <a:r>
              <a:rPr lang="en-US" sz="3200" dirty="0" err="1">
                <a:solidFill>
                  <a:srgbClr val="C00000"/>
                </a:solidFill>
              </a:rPr>
              <a:t>System.ServiceModel</a:t>
            </a:r>
            <a:endParaRPr lang="en-US" sz="3200" dirty="0">
              <a:solidFill>
                <a:srgbClr val="C00000"/>
              </a:solidFill>
            </a:endParaRPr>
          </a:p>
          <a:p>
            <a:r>
              <a:rPr lang="en-US" sz="3200" dirty="0">
                <a:solidFill>
                  <a:schemeClr val="bg1"/>
                </a:solidFill>
              </a:rPr>
              <a:t>Next define the service </a:t>
            </a:r>
            <a:r>
              <a:rPr lang="en-US" sz="3200" dirty="0">
                <a:solidFill>
                  <a:srgbClr val="C00000"/>
                </a:solidFill>
              </a:rPr>
              <a:t>Contract</a:t>
            </a:r>
          </a:p>
          <a:p>
            <a:r>
              <a:rPr lang="en-US" sz="3200" dirty="0">
                <a:solidFill>
                  <a:schemeClr val="bg1"/>
                </a:solidFill>
              </a:rPr>
              <a:t>The interface method </a:t>
            </a:r>
            <a:r>
              <a:rPr lang="en-US" sz="3200" dirty="0" err="1">
                <a:solidFill>
                  <a:srgbClr val="C00000"/>
                </a:solidFill>
              </a:rPr>
              <a:t>RunMe</a:t>
            </a:r>
            <a:r>
              <a:rPr lang="en-US" sz="3200" dirty="0">
                <a:solidFill>
                  <a:schemeClr val="bg1"/>
                </a:solidFill>
              </a:rPr>
              <a:t> does not have to be implemented</a:t>
            </a:r>
            <a:endParaRPr lang="en-US" sz="2800" dirty="0">
              <a:solidFill>
                <a:schemeClr val="bg1"/>
              </a:solidFill>
            </a:endParaRPr>
          </a:p>
        </p:txBody>
      </p:sp>
      <p:pic>
        <p:nvPicPr>
          <p:cNvPr id="17" name="Picture 16">
            <a:extLst>
              <a:ext uri="{FF2B5EF4-FFF2-40B4-BE49-F238E27FC236}">
                <a16:creationId xmlns:a16="http://schemas.microsoft.com/office/drawing/2014/main" id="{08F85D76-4556-4E0D-8683-23F9A858A4BB}"/>
              </a:ext>
            </a:extLst>
          </p:cNvPr>
          <p:cNvPicPr>
            <a:picLocks noChangeAspect="1"/>
          </p:cNvPicPr>
          <p:nvPr/>
        </p:nvPicPr>
        <p:blipFill>
          <a:blip r:embed="rId5">
            <a:alphaModFix amt="80000"/>
          </a:blip>
          <a:stretch>
            <a:fillRect/>
          </a:stretch>
        </p:blipFill>
        <p:spPr>
          <a:xfrm>
            <a:off x="6013168" y="1548374"/>
            <a:ext cx="5952166" cy="5097877"/>
          </a:xfrm>
          <a:prstGeom prst="rect">
            <a:avLst/>
          </a:prstGeom>
          <a:ln w="38100">
            <a:solidFill>
              <a:srgbClr val="C00000"/>
            </a:solidFill>
          </a:ln>
        </p:spPr>
      </p:pic>
      <p:cxnSp>
        <p:nvCxnSpPr>
          <p:cNvPr id="8" name="Straight Arrow Connector 7">
            <a:extLst>
              <a:ext uri="{FF2B5EF4-FFF2-40B4-BE49-F238E27FC236}">
                <a16:creationId xmlns:a16="http://schemas.microsoft.com/office/drawing/2014/main" id="{A3E3DA05-4300-4CCC-A615-8F561E93FCFD}"/>
              </a:ext>
            </a:extLst>
          </p:cNvPr>
          <p:cNvCxnSpPr>
            <a:cxnSpLocks/>
          </p:cNvCxnSpPr>
          <p:nvPr/>
        </p:nvCxnSpPr>
        <p:spPr>
          <a:xfrm flipV="1">
            <a:off x="4963886" y="1783644"/>
            <a:ext cx="1112358" cy="215154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6A33AEA-B233-4D54-90DA-193F9AF1BCF0}"/>
              </a:ext>
            </a:extLst>
          </p:cNvPr>
          <p:cNvSpPr/>
          <p:nvPr/>
        </p:nvSpPr>
        <p:spPr>
          <a:xfrm>
            <a:off x="6002128" y="1537085"/>
            <a:ext cx="2265219" cy="19742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3" name="Straight Arrow Connector 12">
            <a:extLst>
              <a:ext uri="{FF2B5EF4-FFF2-40B4-BE49-F238E27FC236}">
                <a16:creationId xmlns:a16="http://schemas.microsoft.com/office/drawing/2014/main" id="{D4EE7C3F-F031-46D8-A6EB-82B39E8954F8}"/>
              </a:ext>
            </a:extLst>
          </p:cNvPr>
          <p:cNvCxnSpPr>
            <a:cxnSpLocks/>
          </p:cNvCxnSpPr>
          <p:nvPr/>
        </p:nvCxnSpPr>
        <p:spPr>
          <a:xfrm flipV="1">
            <a:off x="5087495" y="3488271"/>
            <a:ext cx="1239927" cy="104517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2085F459-30A9-47C1-A470-9E79670FC252}"/>
              </a:ext>
            </a:extLst>
          </p:cNvPr>
          <p:cNvSpPr/>
          <p:nvPr/>
        </p:nvSpPr>
        <p:spPr>
          <a:xfrm>
            <a:off x="6256555" y="2211587"/>
            <a:ext cx="2631632" cy="1217413"/>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4" name="Straight Arrow Connector 23">
            <a:extLst>
              <a:ext uri="{FF2B5EF4-FFF2-40B4-BE49-F238E27FC236}">
                <a16:creationId xmlns:a16="http://schemas.microsoft.com/office/drawing/2014/main" id="{D853756D-C8F2-43FD-B60E-D59203A0AF26}"/>
              </a:ext>
            </a:extLst>
          </p:cNvPr>
          <p:cNvCxnSpPr>
            <a:cxnSpLocks/>
          </p:cNvCxnSpPr>
          <p:nvPr/>
        </p:nvCxnSpPr>
        <p:spPr>
          <a:xfrm>
            <a:off x="5358152" y="6092375"/>
            <a:ext cx="1178115" cy="21246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31691D5D-BF08-439F-A0F7-661CC97E0AF4}"/>
              </a:ext>
            </a:extLst>
          </p:cNvPr>
          <p:cNvSpPr/>
          <p:nvPr/>
        </p:nvSpPr>
        <p:spPr>
          <a:xfrm>
            <a:off x="6598078" y="6028267"/>
            <a:ext cx="3110365" cy="57786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3300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500"/>
                                        <p:tgtEl>
                                          <p:spTgt spid="10">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2" end="2"/>
                                            </p:txEl>
                                          </p:spTgt>
                                        </p:tgtEl>
                                        <p:attrNameLst>
                                          <p:attrName>style.visibility</p:attrName>
                                        </p:attrNameLst>
                                      </p:cBhvr>
                                      <p:to>
                                        <p:strVal val="visible"/>
                                      </p:to>
                                    </p:set>
                                    <p:animEffect transition="in" filter="fade">
                                      <p:cBhvr>
                                        <p:cTn id="20" dur="500"/>
                                        <p:tgtEl>
                                          <p:spTgt spid="10">
                                            <p:txEl>
                                              <p:pRg st="2" end="2"/>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0">
                                            <p:txEl>
                                              <p:pRg st="3" end="3"/>
                                            </p:txEl>
                                          </p:spTgt>
                                        </p:tgtEl>
                                        <p:attrNameLst>
                                          <p:attrName>style.visibility</p:attrName>
                                        </p:attrNameLst>
                                      </p:cBhvr>
                                      <p:to>
                                        <p:strVal val="visible"/>
                                      </p:to>
                                    </p:set>
                                    <p:animEffect transition="in" filter="fade">
                                      <p:cBhvr>
                                        <p:cTn id="33" dur="500"/>
                                        <p:tgtEl>
                                          <p:spTgt spid="10">
                                            <p:txEl>
                                              <p:pRg st="3" end="3"/>
                                            </p:txEl>
                                          </p:spTgt>
                                        </p:tgtEl>
                                      </p:cBhvr>
                                    </p:animEffect>
                                  </p:childTnLst>
                                </p:cTn>
                              </p:par>
                            </p:childTnLst>
                          </p:cTn>
                        </p:par>
                        <p:par>
                          <p:cTn id="34" fill="hold">
                            <p:stCondLst>
                              <p:cond delay="500"/>
                            </p:stCondLst>
                            <p:childTnLst>
                              <p:par>
                                <p:cTn id="35" presetID="10" presetClass="entr" presetSubtype="0" fill="hold" grpId="0" nodeType="after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childTnLst>
                          </p:cTn>
                        </p:par>
                        <p:par>
                          <p:cTn id="38" fill="hold">
                            <p:stCondLst>
                              <p:cond delay="1000"/>
                            </p:stCondLst>
                            <p:childTnLst>
                              <p:par>
                                <p:cTn id="39" presetID="10" presetClass="entr" presetSubtype="0" fill="hold" nodeType="after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4" grpId="0" animBg="1"/>
      <p:bldP spid="2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4952144" cy="4875456"/>
          </a:xfrm>
        </p:spPr>
        <p:txBody>
          <a:bodyPr>
            <a:noAutofit/>
          </a:bodyPr>
          <a:lstStyle/>
          <a:p>
            <a:r>
              <a:rPr lang="en-US" sz="3200" dirty="0">
                <a:solidFill>
                  <a:schemeClr val="bg1"/>
                </a:solidFill>
              </a:rPr>
              <a:t>WCF clients communicate over </a:t>
            </a:r>
            <a:r>
              <a:rPr lang="en-US" sz="3200" dirty="0">
                <a:solidFill>
                  <a:srgbClr val="C00000"/>
                </a:solidFill>
              </a:rPr>
              <a:t>Channels</a:t>
            </a:r>
          </a:p>
          <a:p>
            <a:r>
              <a:rPr lang="en-US" sz="3200" dirty="0">
                <a:solidFill>
                  <a:schemeClr val="bg1"/>
                </a:solidFill>
              </a:rPr>
              <a:t>Channels</a:t>
            </a:r>
            <a:r>
              <a:rPr lang="en-US" sz="3200" dirty="0">
                <a:solidFill>
                  <a:srgbClr val="C00000"/>
                </a:solidFill>
              </a:rPr>
              <a:t> </a:t>
            </a:r>
            <a:r>
              <a:rPr lang="en-US" dirty="0">
                <a:solidFill>
                  <a:schemeClr val="bg1"/>
                </a:solidFill>
              </a:rPr>
              <a:t>are created using the </a:t>
            </a:r>
            <a:r>
              <a:rPr lang="en-US" dirty="0" err="1">
                <a:solidFill>
                  <a:srgbClr val="C00000"/>
                </a:solidFill>
              </a:rPr>
              <a:t>ChannelFactory</a:t>
            </a:r>
            <a:r>
              <a:rPr lang="en-US" dirty="0">
                <a:solidFill>
                  <a:schemeClr val="bg1"/>
                </a:solidFill>
              </a:rPr>
              <a:t> class which take an Address, Binding and Contract in its constructor</a:t>
            </a:r>
          </a:p>
          <a:p>
            <a:r>
              <a:rPr lang="en-US" sz="2800" dirty="0">
                <a:solidFill>
                  <a:schemeClr val="bg1"/>
                </a:solidFill>
              </a:rPr>
              <a:t>Calling </a:t>
            </a:r>
            <a:r>
              <a:rPr lang="en-US" sz="2800" dirty="0" err="1">
                <a:solidFill>
                  <a:srgbClr val="C00000"/>
                </a:solidFill>
              </a:rPr>
              <a:t>CreateChannel</a:t>
            </a:r>
            <a:r>
              <a:rPr lang="en-US" sz="2800" dirty="0">
                <a:solidFill>
                  <a:schemeClr val="bg1"/>
                </a:solidFill>
              </a:rPr>
              <a:t> on the </a:t>
            </a:r>
            <a:r>
              <a:rPr lang="en-US" sz="2800" dirty="0" err="1">
                <a:solidFill>
                  <a:srgbClr val="C00000"/>
                </a:solidFill>
              </a:rPr>
              <a:t>ChannelFactory</a:t>
            </a:r>
            <a:r>
              <a:rPr lang="en-US" sz="2800" dirty="0">
                <a:solidFill>
                  <a:schemeClr val="bg1"/>
                </a:solidFill>
              </a:rPr>
              <a:t> returns a client object which can be used to invoke the operations defined in the service contract</a:t>
            </a:r>
            <a:endParaRPr lang="en-US" sz="2800" dirty="0">
              <a:solidFill>
                <a:srgbClr val="C00000"/>
              </a:solidFill>
            </a:endParaRPr>
          </a:p>
        </p:txBody>
      </p:sp>
      <p:pic>
        <p:nvPicPr>
          <p:cNvPr id="17" name="Picture 16">
            <a:extLst>
              <a:ext uri="{FF2B5EF4-FFF2-40B4-BE49-F238E27FC236}">
                <a16:creationId xmlns:a16="http://schemas.microsoft.com/office/drawing/2014/main" id="{08F85D76-4556-4E0D-8683-23F9A858A4BB}"/>
              </a:ext>
            </a:extLst>
          </p:cNvPr>
          <p:cNvPicPr>
            <a:picLocks noChangeAspect="1"/>
          </p:cNvPicPr>
          <p:nvPr/>
        </p:nvPicPr>
        <p:blipFill>
          <a:blip r:embed="rId5">
            <a:alphaModFix amt="80000"/>
          </a:blip>
          <a:stretch>
            <a:fillRect/>
          </a:stretch>
        </p:blipFill>
        <p:spPr>
          <a:xfrm>
            <a:off x="6013168" y="1548374"/>
            <a:ext cx="5952166" cy="5097877"/>
          </a:xfrm>
          <a:prstGeom prst="rect">
            <a:avLst/>
          </a:prstGeom>
          <a:ln w="38100">
            <a:solidFill>
              <a:srgbClr val="C00000"/>
            </a:solidFill>
          </a:ln>
        </p:spPr>
      </p:pic>
      <p:cxnSp>
        <p:nvCxnSpPr>
          <p:cNvPr id="8" name="Straight Arrow Connector 7">
            <a:extLst>
              <a:ext uri="{FF2B5EF4-FFF2-40B4-BE49-F238E27FC236}">
                <a16:creationId xmlns:a16="http://schemas.microsoft.com/office/drawing/2014/main" id="{A3E3DA05-4300-4CCC-A615-8F561E93FCFD}"/>
              </a:ext>
            </a:extLst>
          </p:cNvPr>
          <p:cNvCxnSpPr>
            <a:cxnSpLocks/>
          </p:cNvCxnSpPr>
          <p:nvPr/>
        </p:nvCxnSpPr>
        <p:spPr>
          <a:xfrm>
            <a:off x="5221111" y="4097867"/>
            <a:ext cx="1586089" cy="784577"/>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6A33AEA-B233-4D54-90DA-193F9AF1BCF0}"/>
              </a:ext>
            </a:extLst>
          </p:cNvPr>
          <p:cNvSpPr/>
          <p:nvPr/>
        </p:nvSpPr>
        <p:spPr>
          <a:xfrm>
            <a:off x="6910884" y="4430889"/>
            <a:ext cx="4993249" cy="891821"/>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4" name="Straight Arrow Connector 23">
            <a:extLst>
              <a:ext uri="{FF2B5EF4-FFF2-40B4-BE49-F238E27FC236}">
                <a16:creationId xmlns:a16="http://schemas.microsoft.com/office/drawing/2014/main" id="{D853756D-C8F2-43FD-B60E-D59203A0AF26}"/>
              </a:ext>
            </a:extLst>
          </p:cNvPr>
          <p:cNvCxnSpPr>
            <a:cxnSpLocks/>
          </p:cNvCxnSpPr>
          <p:nvPr/>
        </p:nvCxnSpPr>
        <p:spPr>
          <a:xfrm>
            <a:off x="5355771" y="5562600"/>
            <a:ext cx="1483179" cy="74083"/>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31691D5D-BF08-439F-A0F7-661CC97E0AF4}"/>
              </a:ext>
            </a:extLst>
          </p:cNvPr>
          <p:cNvSpPr/>
          <p:nvPr/>
        </p:nvSpPr>
        <p:spPr>
          <a:xfrm>
            <a:off x="6910917" y="5325533"/>
            <a:ext cx="4093633" cy="385234"/>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4395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500"/>
                                        <p:tgtEl>
                                          <p:spTgt spid="10">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xEl>
                                              <p:pRg st="2" end="2"/>
                                            </p:txEl>
                                          </p:spTgt>
                                        </p:tgtEl>
                                        <p:attrNameLst>
                                          <p:attrName>style.visibility</p:attrName>
                                        </p:attrNameLst>
                                      </p:cBhvr>
                                      <p:to>
                                        <p:strVal val="visible"/>
                                      </p:to>
                                    </p:set>
                                    <p:animEffect transition="in" filter="fade">
                                      <p:cBhvr>
                                        <p:cTn id="20" dur="500"/>
                                        <p:tgtEl>
                                          <p:spTgt spid="10">
                                            <p:txEl>
                                              <p:pRg st="2" end="2"/>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pic>
        <p:nvPicPr>
          <p:cNvPr id="11" name="Picture 10">
            <a:extLst>
              <a:ext uri="{FF2B5EF4-FFF2-40B4-BE49-F238E27FC236}">
                <a16:creationId xmlns:a16="http://schemas.microsoft.com/office/drawing/2014/main" id="{08B4EBFE-51B8-4E3D-8A62-84C5F18FD436}"/>
              </a:ext>
            </a:extLst>
          </p:cNvPr>
          <p:cNvPicPr>
            <a:picLocks noChangeAspect="1"/>
          </p:cNvPicPr>
          <p:nvPr/>
        </p:nvPicPr>
        <p:blipFill>
          <a:blip r:embed="rId5">
            <a:alphaModFix amt="80000"/>
          </a:blip>
          <a:stretch>
            <a:fillRect/>
          </a:stretch>
        </p:blipFill>
        <p:spPr>
          <a:xfrm>
            <a:off x="2556567" y="1898894"/>
            <a:ext cx="6105525" cy="4471885"/>
          </a:xfrm>
          <a:prstGeom prst="rect">
            <a:avLst/>
          </a:prstGeom>
          <a:ln w="38100">
            <a:solidFill>
              <a:srgbClr val="C00000"/>
            </a:solidFill>
          </a:ln>
        </p:spPr>
      </p:pic>
      <p:cxnSp>
        <p:nvCxnSpPr>
          <p:cNvPr id="3" name="Straight Connector 2">
            <a:extLst>
              <a:ext uri="{FF2B5EF4-FFF2-40B4-BE49-F238E27FC236}">
                <a16:creationId xmlns:a16="http://schemas.microsoft.com/office/drawing/2014/main" id="{FCD9B79A-26E9-4BA4-8F4B-701A201CE8B5}"/>
              </a:ext>
            </a:extLst>
          </p:cNvPr>
          <p:cNvCxnSpPr/>
          <p:nvPr/>
        </p:nvCxnSpPr>
        <p:spPr>
          <a:xfrm>
            <a:off x="2658533" y="3375378"/>
            <a:ext cx="2195689"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CDBE04E-834C-40F3-A53D-37D00144D77A}"/>
              </a:ext>
            </a:extLst>
          </p:cNvPr>
          <p:cNvSpPr txBox="1"/>
          <p:nvPr/>
        </p:nvSpPr>
        <p:spPr>
          <a:xfrm>
            <a:off x="4956188" y="2821380"/>
            <a:ext cx="3285066" cy="1107996"/>
          </a:xfrm>
          <a:prstGeom prst="rect">
            <a:avLst/>
          </a:prstGeom>
          <a:noFill/>
        </p:spPr>
        <p:txBody>
          <a:bodyPr wrap="square" rtlCol="0">
            <a:spAutoFit/>
          </a:bodyPr>
          <a:lstStyle/>
          <a:p>
            <a:r>
              <a:rPr lang="en-US" sz="6600" dirty="0">
                <a:solidFill>
                  <a:srgbClr val="C00000"/>
                </a:solidFill>
              </a:rPr>
              <a:t>VIDEO</a:t>
            </a:r>
          </a:p>
        </p:txBody>
      </p:sp>
    </p:spTree>
    <p:extLst>
      <p:ext uri="{BB962C8B-B14F-4D97-AF65-F5344CB8AC3E}">
        <p14:creationId xmlns:p14="http://schemas.microsoft.com/office/powerpoint/2010/main" val="3448358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childTnLst>
                                </p:cTn>
                              </p:par>
                              <p:par>
                                <p:cTn id="9" presetID="1" presetClass="entr" presetSubtype="0" fill="hold" grpId="0" nodeType="withEffect">
                                  <p:stCondLst>
                                    <p:cond delay="0"/>
                                  </p:stCondLst>
                                  <p:iterate type="lt">
                                    <p:tmAbs val="200"/>
                                  </p:iterate>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5">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VulnWCFService</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pic>
        <p:nvPicPr>
          <p:cNvPr id="2" name="VulnWCFService-Remote">
            <a:hlinkClick r:id="" action="ppaction://media"/>
            <a:extLst>
              <a:ext uri="{FF2B5EF4-FFF2-40B4-BE49-F238E27FC236}">
                <a16:creationId xmlns:a16="http://schemas.microsoft.com/office/drawing/2014/main" id="{603028FF-7126-4479-B701-7F062CB2F30D}"/>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28722" y="1552912"/>
            <a:ext cx="11134556" cy="5138858"/>
          </a:xfrm>
          <a:prstGeom prst="rect">
            <a:avLst/>
          </a:prstGeom>
          <a:ln w="38100">
            <a:solidFill>
              <a:srgbClr val="C00000"/>
            </a:solidFill>
          </a:ln>
        </p:spPr>
      </p:pic>
    </p:spTree>
    <p:extLst>
      <p:ext uri="{BB962C8B-B14F-4D97-AF65-F5344CB8AC3E}">
        <p14:creationId xmlns:p14="http://schemas.microsoft.com/office/powerpoint/2010/main" val="310047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1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Real World Vulnerabilities</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838199" y="1825625"/>
            <a:ext cx="9967333" cy="4875456"/>
          </a:xfrm>
        </p:spPr>
        <p:txBody>
          <a:bodyPr>
            <a:noAutofit/>
          </a:bodyPr>
          <a:lstStyle/>
          <a:p>
            <a:r>
              <a:rPr lang="en-US" sz="3600" dirty="0">
                <a:solidFill>
                  <a:schemeClr val="bg1"/>
                </a:solidFill>
              </a:rPr>
              <a:t>We’re looking for logic bugs</a:t>
            </a:r>
          </a:p>
          <a:p>
            <a:r>
              <a:rPr lang="en-US" sz="3600" dirty="0">
                <a:solidFill>
                  <a:schemeClr val="bg1"/>
                </a:solidFill>
              </a:rPr>
              <a:t>Software developers are not considering that rogue clients will attempt to interact with their services</a:t>
            </a:r>
          </a:p>
          <a:p>
            <a:r>
              <a:rPr lang="en-US" sz="3600" dirty="0">
                <a:solidFill>
                  <a:schemeClr val="bg1"/>
                </a:solidFill>
              </a:rPr>
              <a:t>Faulty attempts are made to prevent rogue access to the service</a:t>
            </a:r>
            <a:endParaRPr lang="en-US" sz="3600" dirty="0">
              <a:solidFill>
                <a:srgbClr val="C00000"/>
              </a:solidFill>
            </a:endParaRPr>
          </a:p>
          <a:p>
            <a:endParaRPr lang="en-US" sz="3600" dirty="0">
              <a:solidFill>
                <a:schemeClr val="bg1"/>
              </a:solidFill>
            </a:endParaRPr>
          </a:p>
        </p:txBody>
      </p:sp>
    </p:spTree>
    <p:extLst>
      <p:ext uri="{BB962C8B-B14F-4D97-AF65-F5344CB8AC3E}">
        <p14:creationId xmlns:p14="http://schemas.microsoft.com/office/powerpoint/2010/main" val="1675689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1CF63-2566-44BA-B1D8-8E0C5C92B239}"/>
              </a:ext>
            </a:extLst>
          </p:cNvPr>
          <p:cNvSpPr>
            <a:spLocks noGrp="1"/>
          </p:cNvSpPr>
          <p:nvPr>
            <p:ph type="title"/>
          </p:nvPr>
        </p:nvSpPr>
        <p:spPr/>
        <p:txBody>
          <a:bodyPr/>
          <a:lstStyle/>
          <a:p>
            <a:r>
              <a:rPr lang="en-US" b="1" dirty="0">
                <a:solidFill>
                  <a:srgbClr val="C00000"/>
                </a:solidFill>
                <a:latin typeface="Aharoni" panose="020B0604020202020204" pitchFamily="2" charset="-79"/>
                <a:ea typeface="Verdana" panose="020B0604030504040204" pitchFamily="34" charset="0"/>
                <a:cs typeface="Aharoni" panose="020B0604020202020204" pitchFamily="2" charset="-79"/>
              </a:rPr>
              <a:t>Agenda</a:t>
            </a:r>
          </a:p>
        </p:txBody>
      </p:sp>
      <p:sp>
        <p:nvSpPr>
          <p:cNvPr id="4" name="Content Placeholder 3">
            <a:extLst>
              <a:ext uri="{FF2B5EF4-FFF2-40B4-BE49-F238E27FC236}">
                <a16:creationId xmlns:a16="http://schemas.microsoft.com/office/drawing/2014/main" id="{BE7F7D39-C4DD-468B-B44B-752054773EDE}"/>
              </a:ext>
            </a:extLst>
          </p:cNvPr>
          <p:cNvSpPr>
            <a:spLocks noGrp="1"/>
          </p:cNvSpPr>
          <p:nvPr>
            <p:ph idx="1"/>
          </p:nvPr>
        </p:nvSpPr>
        <p:spPr/>
        <p:txBody>
          <a:bodyPr/>
          <a:lstStyle/>
          <a:p>
            <a:r>
              <a:rPr lang="en-US" sz="3600" dirty="0">
                <a:solidFill>
                  <a:schemeClr val="bg1"/>
                </a:solidFill>
                <a:cs typeface="Arial" panose="020B0604020202020204" pitchFamily="34" charset="0"/>
              </a:rPr>
              <a:t>Brief intro to WCF</a:t>
            </a:r>
          </a:p>
          <a:p>
            <a:r>
              <a:rPr lang="en-US" sz="3600" dirty="0">
                <a:solidFill>
                  <a:schemeClr val="bg1"/>
                </a:solidFill>
                <a:cs typeface="Arial" panose="020B0604020202020204" pitchFamily="34" charset="0"/>
              </a:rPr>
              <a:t>WCF target enumeration</a:t>
            </a:r>
          </a:p>
          <a:p>
            <a:r>
              <a:rPr lang="en-US" sz="3600" dirty="0">
                <a:solidFill>
                  <a:schemeClr val="bg1"/>
                </a:solidFill>
                <a:cs typeface="Arial" panose="020B0604020202020204" pitchFamily="34" charset="0"/>
              </a:rPr>
              <a:t>Example vulnerable service</a:t>
            </a:r>
          </a:p>
          <a:p>
            <a:r>
              <a:rPr lang="en-US" sz="3600" dirty="0">
                <a:solidFill>
                  <a:schemeClr val="bg1"/>
                </a:solidFill>
                <a:cs typeface="Arial" panose="020B0604020202020204" pitchFamily="34" charset="0"/>
              </a:rPr>
              <a:t>Real world vulnerability analysis and exploitation</a:t>
            </a:r>
          </a:p>
          <a:p>
            <a:r>
              <a:rPr lang="en-US" sz="3600" dirty="0">
                <a:solidFill>
                  <a:schemeClr val="bg1"/>
                </a:solidFill>
                <a:cs typeface="Arial" panose="020B0604020202020204" pitchFamily="34" charset="0"/>
              </a:rPr>
              <a:t>DEMO</a:t>
            </a:r>
          </a:p>
        </p:txBody>
      </p:sp>
      <p:pic>
        <p:nvPicPr>
          <p:cNvPr id="5" name="Picture 4">
            <a:extLst>
              <a:ext uri="{FF2B5EF4-FFF2-40B4-BE49-F238E27FC236}">
                <a16:creationId xmlns:a16="http://schemas.microsoft.com/office/drawing/2014/main" id="{BD1BB673-2A2A-4E82-A1DC-E44D862B31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8375" y="230188"/>
            <a:ext cx="1304756" cy="1187787"/>
          </a:xfrm>
          <a:prstGeom prst="rect">
            <a:avLst/>
          </a:prstGeom>
        </p:spPr>
      </p:pic>
      <p:pic>
        <p:nvPicPr>
          <p:cNvPr id="9" name="Picture 8">
            <a:extLst>
              <a:ext uri="{FF2B5EF4-FFF2-40B4-BE49-F238E27FC236}">
                <a16:creationId xmlns:a16="http://schemas.microsoft.com/office/drawing/2014/main" id="{FB55E224-7F2A-4110-90BC-2B9D2BA2D556}"/>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Tree>
    <p:extLst>
      <p:ext uri="{BB962C8B-B14F-4D97-AF65-F5344CB8AC3E}">
        <p14:creationId xmlns:p14="http://schemas.microsoft.com/office/powerpoint/2010/main" val="3170975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Check Point </a:t>
            </a:r>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a:t>
            </a:r>
            <a:r>
              <a:rPr lang="en-US" b="1" dirty="0" err="1">
                <a:solidFill>
                  <a:srgbClr val="C00000"/>
                </a:solidFill>
                <a:latin typeface="Aharoni"/>
                <a:cs typeface="Consolas" panose="020B0609020204030204" pitchFamily="49" charset="0"/>
              </a:rPr>
              <a:t>Priv</a:t>
            </a:r>
            <a:r>
              <a:rPr lang="en-US" b="1" dirty="0">
                <a:solidFill>
                  <a:srgbClr val="C00000"/>
                </a:solidFill>
                <a:latin typeface="Aharoni"/>
                <a:cs typeface="Consolas" panose="020B0609020204030204" pitchFamily="49" charset="0"/>
              </a:rPr>
              <a:t> Esc</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838199" y="1825625"/>
            <a:ext cx="9967333" cy="4875456"/>
          </a:xfrm>
        </p:spPr>
        <p:txBody>
          <a:bodyPr>
            <a:noAutofit/>
          </a:bodyPr>
          <a:lstStyle/>
          <a:p>
            <a:r>
              <a:rPr lang="en-US" sz="3600" dirty="0">
                <a:solidFill>
                  <a:schemeClr val="bg1"/>
                </a:solidFill>
              </a:rPr>
              <a:t>Check Point’s consumer antivirus </a:t>
            </a:r>
            <a:r>
              <a:rPr lang="en-US" sz="3600" dirty="0" err="1">
                <a:solidFill>
                  <a:schemeClr val="bg1"/>
                </a:solidFill>
              </a:rPr>
              <a:t>ZoneAlarm</a:t>
            </a:r>
            <a:r>
              <a:rPr lang="en-US" sz="3600" dirty="0">
                <a:solidFill>
                  <a:schemeClr val="bg1"/>
                </a:solidFill>
              </a:rPr>
              <a:t> 8.8.1.110 suffers from a local privilege escalation vulnerability</a:t>
            </a:r>
          </a:p>
          <a:p>
            <a:r>
              <a:rPr lang="en-US" sz="3600" dirty="0">
                <a:solidFill>
                  <a:schemeClr val="bg1"/>
                </a:solidFill>
              </a:rPr>
              <a:t>The “Check Point Sandblast Agent Updater Service” establishes a </a:t>
            </a:r>
            <a:r>
              <a:rPr lang="en-US" sz="3600" dirty="0" err="1">
                <a:solidFill>
                  <a:srgbClr val="C00000"/>
                </a:solidFill>
              </a:rPr>
              <a:t>NetNamedPipe</a:t>
            </a:r>
            <a:r>
              <a:rPr lang="en-US" sz="3600" dirty="0">
                <a:solidFill>
                  <a:schemeClr val="bg1"/>
                </a:solidFill>
              </a:rPr>
              <a:t> WCF endpoint which can be accessed by unprivileged local users</a:t>
            </a:r>
          </a:p>
          <a:p>
            <a:r>
              <a:rPr lang="en-US" sz="3600" dirty="0">
                <a:solidFill>
                  <a:schemeClr val="bg1"/>
                </a:solidFill>
              </a:rPr>
              <a:t>Attackers can trigger a call to </a:t>
            </a:r>
            <a:r>
              <a:rPr lang="en-US" sz="3600" dirty="0" err="1">
                <a:solidFill>
                  <a:srgbClr val="C00000"/>
                </a:solidFill>
              </a:rPr>
              <a:t>ExecuteInstaller</a:t>
            </a:r>
            <a:r>
              <a:rPr lang="en-US" sz="3600" dirty="0">
                <a:solidFill>
                  <a:schemeClr val="bg1"/>
                </a:solidFill>
              </a:rPr>
              <a:t> and specify an arbitrary binary to be run as </a:t>
            </a:r>
            <a:r>
              <a:rPr lang="en-US" sz="3600" dirty="0">
                <a:solidFill>
                  <a:srgbClr val="C00000"/>
                </a:solidFill>
              </a:rPr>
              <a:t>SYSTEM</a:t>
            </a:r>
          </a:p>
          <a:p>
            <a:endParaRPr lang="en-US" sz="3600" dirty="0">
              <a:solidFill>
                <a:schemeClr val="bg1"/>
              </a:solidFill>
            </a:endParaRPr>
          </a:p>
        </p:txBody>
      </p:sp>
    </p:spTree>
    <p:extLst>
      <p:ext uri="{BB962C8B-B14F-4D97-AF65-F5344CB8AC3E}">
        <p14:creationId xmlns:p14="http://schemas.microsoft.com/office/powerpoint/2010/main" val="16098555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Analysis</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838199" y="1825625"/>
            <a:ext cx="5850468" cy="4875456"/>
          </a:xfrm>
        </p:spPr>
        <p:txBody>
          <a:bodyPr>
            <a:noAutofit/>
          </a:bodyPr>
          <a:lstStyle/>
          <a:p>
            <a:r>
              <a:rPr lang="en-US" sz="3600" dirty="0">
                <a:solidFill>
                  <a:schemeClr val="bg1"/>
                </a:solidFill>
              </a:rPr>
              <a:t>Googled for “best antivirus” and installed the software</a:t>
            </a:r>
          </a:p>
          <a:p>
            <a:r>
              <a:rPr lang="en-US" sz="3600" dirty="0">
                <a:solidFill>
                  <a:schemeClr val="bg1"/>
                </a:solidFill>
              </a:rPr>
              <a:t>Ran the wmic 1-liner and found quite a few .NET services had been started</a:t>
            </a:r>
          </a:p>
          <a:p>
            <a:r>
              <a:rPr lang="en-US" sz="3600" dirty="0">
                <a:solidFill>
                  <a:schemeClr val="bg1"/>
                </a:solidFill>
              </a:rPr>
              <a:t>Decompiled each service and checked for references to </a:t>
            </a:r>
            <a:r>
              <a:rPr lang="en-US" sz="3600" dirty="0" err="1">
                <a:solidFill>
                  <a:srgbClr val="C00000"/>
                </a:solidFill>
              </a:rPr>
              <a:t>System.ServiceModel</a:t>
            </a:r>
            <a:r>
              <a:rPr lang="en-US" sz="3600" dirty="0">
                <a:solidFill>
                  <a:schemeClr val="bg1"/>
                </a:solidFill>
              </a:rPr>
              <a:t> </a:t>
            </a:r>
          </a:p>
          <a:p>
            <a:endParaRPr lang="en-US" sz="3600" dirty="0">
              <a:solidFill>
                <a:schemeClr val="bg1"/>
              </a:solidFill>
            </a:endParaRPr>
          </a:p>
          <a:p>
            <a:endParaRPr lang="en-US" sz="3600" dirty="0">
              <a:solidFill>
                <a:schemeClr val="bg1"/>
              </a:solidFill>
            </a:endParaRPr>
          </a:p>
          <a:p>
            <a:endParaRPr lang="en-US" sz="3600" dirty="0">
              <a:solidFill>
                <a:schemeClr val="bg1"/>
              </a:solidFill>
            </a:endParaRPr>
          </a:p>
        </p:txBody>
      </p:sp>
      <p:pic>
        <p:nvPicPr>
          <p:cNvPr id="7" name="Picture 6">
            <a:extLst>
              <a:ext uri="{FF2B5EF4-FFF2-40B4-BE49-F238E27FC236}">
                <a16:creationId xmlns:a16="http://schemas.microsoft.com/office/drawing/2014/main" id="{AF854193-F4B6-414A-ABB0-32E4D608BEBF}"/>
              </a:ext>
            </a:extLst>
          </p:cNvPr>
          <p:cNvPicPr>
            <a:picLocks noChangeAspect="1"/>
          </p:cNvPicPr>
          <p:nvPr/>
        </p:nvPicPr>
        <p:blipFill>
          <a:blip r:embed="rId5">
            <a:alphaModFix amt="80000"/>
          </a:blip>
          <a:stretch>
            <a:fillRect/>
          </a:stretch>
        </p:blipFill>
        <p:spPr>
          <a:xfrm>
            <a:off x="5938653" y="3649597"/>
            <a:ext cx="6158281" cy="3051484"/>
          </a:xfrm>
          <a:prstGeom prst="rect">
            <a:avLst/>
          </a:prstGeom>
          <a:ln w="38100">
            <a:noFill/>
          </a:ln>
        </p:spPr>
      </p:pic>
      <p:cxnSp>
        <p:nvCxnSpPr>
          <p:cNvPr id="8" name="Straight Arrow Connector 7">
            <a:extLst>
              <a:ext uri="{FF2B5EF4-FFF2-40B4-BE49-F238E27FC236}">
                <a16:creationId xmlns:a16="http://schemas.microsoft.com/office/drawing/2014/main" id="{23888E07-F730-4C48-83FE-FB33182E35D3}"/>
              </a:ext>
            </a:extLst>
          </p:cNvPr>
          <p:cNvCxnSpPr>
            <a:cxnSpLocks/>
          </p:cNvCxnSpPr>
          <p:nvPr/>
        </p:nvCxnSpPr>
        <p:spPr>
          <a:xfrm>
            <a:off x="5996517" y="3304813"/>
            <a:ext cx="1679927" cy="78167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EFE7F45C-6F48-448D-96D3-269F152673C9}"/>
              </a:ext>
            </a:extLst>
          </p:cNvPr>
          <p:cNvSpPr/>
          <p:nvPr/>
        </p:nvSpPr>
        <p:spPr>
          <a:xfrm>
            <a:off x="5996517" y="4190999"/>
            <a:ext cx="5901972" cy="25117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BDBCC21F-B261-4833-8BC9-A5319327BD8D}"/>
              </a:ext>
            </a:extLst>
          </p:cNvPr>
          <p:cNvPicPr>
            <a:picLocks noChangeAspect="1"/>
          </p:cNvPicPr>
          <p:nvPr/>
        </p:nvPicPr>
        <p:blipFill>
          <a:blip r:embed="rId6">
            <a:alphaModFix amt="80000"/>
          </a:blip>
          <a:stretch>
            <a:fillRect/>
          </a:stretch>
        </p:blipFill>
        <p:spPr>
          <a:xfrm>
            <a:off x="6805093" y="1883853"/>
            <a:ext cx="5151260" cy="4609022"/>
          </a:xfrm>
          <a:prstGeom prst="rect">
            <a:avLst/>
          </a:prstGeom>
          <a:ln w="38100">
            <a:solidFill>
              <a:srgbClr val="C00000"/>
            </a:solidFill>
          </a:ln>
        </p:spPr>
      </p:pic>
      <p:cxnSp>
        <p:nvCxnSpPr>
          <p:cNvPr id="13" name="Straight Arrow Connector 12">
            <a:extLst>
              <a:ext uri="{FF2B5EF4-FFF2-40B4-BE49-F238E27FC236}">
                <a16:creationId xmlns:a16="http://schemas.microsoft.com/office/drawing/2014/main" id="{F88B0472-2CCB-454E-BF9A-C85212B58A5E}"/>
              </a:ext>
            </a:extLst>
          </p:cNvPr>
          <p:cNvCxnSpPr>
            <a:cxnSpLocks/>
          </p:cNvCxnSpPr>
          <p:nvPr/>
        </p:nvCxnSpPr>
        <p:spPr>
          <a:xfrm flipV="1">
            <a:off x="5294489" y="5246511"/>
            <a:ext cx="2336800" cy="550333"/>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689B243E-37CE-4C1A-B89D-EA03CA49B8E1}"/>
              </a:ext>
            </a:extLst>
          </p:cNvPr>
          <p:cNvSpPr/>
          <p:nvPr/>
        </p:nvSpPr>
        <p:spPr>
          <a:xfrm>
            <a:off x="7693377" y="5113867"/>
            <a:ext cx="2285999" cy="26528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4357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6">
                                            <p:txEl>
                                              <p:pRg st="2" end="2"/>
                                            </p:txEl>
                                          </p:spTgt>
                                        </p:tgtEl>
                                        <p:attrNameLst>
                                          <p:attrName>style.visibility</p:attrName>
                                        </p:attrNameLst>
                                      </p:cBhvr>
                                      <p:to>
                                        <p:strVal val="visible"/>
                                      </p:to>
                                    </p:set>
                                    <p:animEffect transition="in" filter="fade">
                                      <p:cBhvr>
                                        <p:cTn id="28" dur="500"/>
                                        <p:tgtEl>
                                          <p:spTgt spid="6">
                                            <p:txEl>
                                              <p:pRg st="2" end="2"/>
                                            </p:txEl>
                                          </p:spTgt>
                                        </p:tgtEl>
                                      </p:cBhvr>
                                    </p:animEffect>
                                  </p:childTnLst>
                                </p:cTn>
                              </p:par>
                              <p:par>
                                <p:cTn id="29" presetID="10" presetClass="exit" presetSubtype="0" fill="hold" nodeType="withEffect">
                                  <p:stCondLst>
                                    <p:cond delay="0"/>
                                  </p:stCondLst>
                                  <p:childTnLst>
                                    <p:animEffect transition="out" filter="fade">
                                      <p:cBhvr>
                                        <p:cTn id="30" dur="500"/>
                                        <p:tgtEl>
                                          <p:spTgt spid="7"/>
                                        </p:tgtEl>
                                      </p:cBhvr>
                                    </p:animEffect>
                                    <p:set>
                                      <p:cBhvr>
                                        <p:cTn id="31" dur="1" fill="hold">
                                          <p:stCondLst>
                                            <p:cond delay="499"/>
                                          </p:stCondLst>
                                        </p:cTn>
                                        <p:tgtEl>
                                          <p:spTgt spid="7"/>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500"/>
                                        <p:tgtEl>
                                          <p:spTgt spid="10"/>
                                        </p:tgtEl>
                                      </p:cBhvr>
                                    </p:animEffect>
                                    <p:set>
                                      <p:cBhvr>
                                        <p:cTn id="34" dur="1" fill="hold">
                                          <p:stCondLst>
                                            <p:cond delay="499"/>
                                          </p:stCondLst>
                                        </p:cTn>
                                        <p:tgtEl>
                                          <p:spTgt spid="10"/>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8"/>
                                        </p:tgtEl>
                                      </p:cBhvr>
                                    </p:animEffect>
                                    <p:set>
                                      <p:cBhvr>
                                        <p:cTn id="37" dur="1" fill="hold">
                                          <p:stCondLst>
                                            <p:cond delay="499"/>
                                          </p:stCondLst>
                                        </p:cTn>
                                        <p:tgtEl>
                                          <p:spTgt spid="8"/>
                                        </p:tgtEl>
                                        <p:attrNameLst>
                                          <p:attrName>style.visibility</p:attrName>
                                        </p:attrNameLst>
                                      </p:cBhvr>
                                      <p:to>
                                        <p:strVal val="hidden"/>
                                      </p:to>
                                    </p:set>
                                  </p:childTnLst>
                                </p:cTn>
                              </p:par>
                              <p:par>
                                <p:cTn id="38" presetID="10" presetClass="entr" presetSubtype="0" fill="hold"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childTnLst>
                          </p:cTn>
                        </p:par>
                        <p:par>
                          <p:cTn id="45" fill="hold">
                            <p:stCondLst>
                              <p:cond delay="1000"/>
                            </p:stCondLst>
                            <p:childTnLst>
                              <p:par>
                                <p:cTn id="46" presetID="10" presetClass="entr" presetSubtype="0" fill="hold" nodeType="after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fade">
                                      <p:cBhvr>
                                        <p:cTn id="4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Analysis</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838199" y="1825625"/>
            <a:ext cx="9967333" cy="4875456"/>
          </a:xfrm>
        </p:spPr>
        <p:txBody>
          <a:bodyPr>
            <a:noAutofit/>
          </a:bodyPr>
          <a:lstStyle/>
          <a:p>
            <a:r>
              <a:rPr lang="en-US" sz="3600" dirty="0">
                <a:solidFill>
                  <a:schemeClr val="bg1"/>
                </a:solidFill>
              </a:rPr>
              <a:t>Look for potentially exploitable functionality</a:t>
            </a:r>
          </a:p>
          <a:p>
            <a:r>
              <a:rPr lang="en-US" sz="3600" dirty="0">
                <a:solidFill>
                  <a:schemeClr val="bg1"/>
                </a:solidFill>
              </a:rPr>
              <a:t>Method names can be really helpful</a:t>
            </a:r>
          </a:p>
          <a:p>
            <a:r>
              <a:rPr lang="en-US" sz="3600" dirty="0" err="1">
                <a:solidFill>
                  <a:srgbClr val="C00000"/>
                </a:solidFill>
              </a:rPr>
              <a:t>SBAUpdater</a:t>
            </a:r>
            <a:r>
              <a:rPr lang="en-US" sz="3600" dirty="0">
                <a:solidFill>
                  <a:schemeClr val="bg1"/>
                </a:solidFill>
              </a:rPr>
              <a:t> class has a method called </a:t>
            </a:r>
            <a:r>
              <a:rPr lang="en-US" sz="3600" dirty="0" err="1">
                <a:solidFill>
                  <a:srgbClr val="C00000"/>
                </a:solidFill>
              </a:rPr>
              <a:t>ExecuteInstaller</a:t>
            </a:r>
            <a:endParaRPr lang="en-US" sz="3600" dirty="0">
              <a:solidFill>
                <a:srgbClr val="C00000"/>
              </a:solidFill>
            </a:endParaRPr>
          </a:p>
          <a:p>
            <a:r>
              <a:rPr lang="en-US" sz="3600" dirty="0">
                <a:solidFill>
                  <a:schemeClr val="bg1"/>
                </a:solidFill>
              </a:rPr>
              <a:t>This method executes an arbitrary EXE as SYSTEM based on a client supplied argument</a:t>
            </a:r>
          </a:p>
          <a:p>
            <a:r>
              <a:rPr lang="en-US" sz="3600" dirty="0">
                <a:solidFill>
                  <a:schemeClr val="bg1"/>
                </a:solidFill>
              </a:rPr>
              <a:t>Not too far off from </a:t>
            </a:r>
            <a:r>
              <a:rPr lang="en-US" sz="3600" dirty="0" err="1">
                <a:solidFill>
                  <a:schemeClr val="bg1"/>
                </a:solidFill>
              </a:rPr>
              <a:t>VulnWCFService</a:t>
            </a:r>
            <a:endParaRPr lang="en-US" sz="3600" dirty="0">
              <a:solidFill>
                <a:schemeClr val="bg1"/>
              </a:solidFill>
            </a:endParaRPr>
          </a:p>
          <a:p>
            <a:endParaRPr lang="en-US" sz="3200" dirty="0">
              <a:solidFill>
                <a:srgbClr val="C00000"/>
              </a:solidFill>
            </a:endParaRPr>
          </a:p>
          <a:p>
            <a:endParaRPr lang="en-US" sz="3600" dirty="0">
              <a:solidFill>
                <a:schemeClr val="bg1"/>
              </a:solidFill>
            </a:endParaRPr>
          </a:p>
        </p:txBody>
      </p:sp>
    </p:spTree>
    <p:extLst>
      <p:ext uri="{BB962C8B-B14F-4D97-AF65-F5344CB8AC3E}">
        <p14:creationId xmlns:p14="http://schemas.microsoft.com/office/powerpoint/2010/main" val="2476418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493888" y="1825624"/>
            <a:ext cx="5720645" cy="4875456"/>
          </a:xfrm>
        </p:spPr>
        <p:txBody>
          <a:bodyPr>
            <a:noAutofit/>
          </a:bodyPr>
          <a:lstStyle/>
          <a:p>
            <a:r>
              <a:rPr lang="en-US" sz="3200" dirty="0">
                <a:solidFill>
                  <a:schemeClr val="bg1"/>
                </a:solidFill>
              </a:rPr>
              <a:t>Figure out how to connect to the service</a:t>
            </a:r>
          </a:p>
          <a:p>
            <a:r>
              <a:rPr lang="en-US" sz="3200" dirty="0">
                <a:solidFill>
                  <a:schemeClr val="bg1"/>
                </a:solidFill>
              </a:rPr>
              <a:t>Service endpoint definition is found in the </a:t>
            </a:r>
            <a:r>
              <a:rPr lang="en-US" sz="3200" dirty="0" err="1">
                <a:solidFill>
                  <a:srgbClr val="C00000"/>
                </a:solidFill>
              </a:rPr>
              <a:t>OnStart</a:t>
            </a:r>
            <a:r>
              <a:rPr lang="en-US" sz="3200" dirty="0">
                <a:solidFill>
                  <a:schemeClr val="bg1"/>
                </a:solidFill>
              </a:rPr>
              <a:t> method</a:t>
            </a:r>
          </a:p>
          <a:p>
            <a:r>
              <a:rPr lang="en-US" sz="3200" dirty="0">
                <a:solidFill>
                  <a:schemeClr val="bg1"/>
                </a:solidFill>
              </a:rPr>
              <a:t>Two named-pipe endpoints are established</a:t>
            </a:r>
          </a:p>
          <a:p>
            <a:r>
              <a:rPr lang="en-US" sz="3200" dirty="0">
                <a:solidFill>
                  <a:schemeClr val="bg1"/>
                </a:solidFill>
              </a:rPr>
              <a:t>Custom </a:t>
            </a:r>
            <a:r>
              <a:rPr lang="en-US" sz="3200" dirty="0" err="1">
                <a:solidFill>
                  <a:srgbClr val="C00000"/>
                </a:solidFill>
              </a:rPr>
              <a:t>AddSecureWcfBehavior</a:t>
            </a:r>
            <a:r>
              <a:rPr lang="en-US" sz="3200" dirty="0">
                <a:solidFill>
                  <a:schemeClr val="bg1"/>
                </a:solidFill>
              </a:rPr>
              <a:t> is invoked – a harbinger that some effort to secure the channel has been made</a:t>
            </a:r>
          </a:p>
          <a:p>
            <a:endParaRPr lang="en-US" sz="3200" dirty="0">
              <a:solidFill>
                <a:srgbClr val="C00000"/>
              </a:solidFill>
            </a:endParaRPr>
          </a:p>
          <a:p>
            <a:endParaRPr lang="en-US" sz="3200" dirty="0">
              <a:solidFill>
                <a:schemeClr val="bg1"/>
              </a:solidFill>
            </a:endParaRPr>
          </a:p>
        </p:txBody>
      </p:sp>
      <p:pic>
        <p:nvPicPr>
          <p:cNvPr id="2" name="Picture 1">
            <a:extLst>
              <a:ext uri="{FF2B5EF4-FFF2-40B4-BE49-F238E27FC236}">
                <a16:creationId xmlns:a16="http://schemas.microsoft.com/office/drawing/2014/main" id="{DF6131E7-2B99-47D6-8EF7-F7A3E768BAF0}"/>
              </a:ext>
            </a:extLst>
          </p:cNvPr>
          <p:cNvPicPr>
            <a:picLocks noChangeAspect="1"/>
          </p:cNvPicPr>
          <p:nvPr/>
        </p:nvPicPr>
        <p:blipFill rotWithShape="1">
          <a:blip r:embed="rId5">
            <a:alphaModFix amt="80000"/>
          </a:blip>
          <a:srcRect l="612" r="1441"/>
          <a:stretch/>
        </p:blipFill>
        <p:spPr>
          <a:xfrm>
            <a:off x="6214533" y="2658390"/>
            <a:ext cx="5758224" cy="3392454"/>
          </a:xfrm>
          <a:prstGeom prst="rect">
            <a:avLst/>
          </a:prstGeom>
          <a:ln w="38100">
            <a:solidFill>
              <a:srgbClr val="C00000"/>
            </a:solidFill>
          </a:ln>
        </p:spPr>
      </p:pic>
      <p:cxnSp>
        <p:nvCxnSpPr>
          <p:cNvPr id="7" name="Straight Arrow Connector 6">
            <a:extLst>
              <a:ext uri="{FF2B5EF4-FFF2-40B4-BE49-F238E27FC236}">
                <a16:creationId xmlns:a16="http://schemas.microsoft.com/office/drawing/2014/main" id="{1BE2BEF6-7C93-48DB-B185-F60DFFC05DE6}"/>
              </a:ext>
            </a:extLst>
          </p:cNvPr>
          <p:cNvCxnSpPr>
            <a:cxnSpLocks/>
          </p:cNvCxnSpPr>
          <p:nvPr/>
        </p:nvCxnSpPr>
        <p:spPr>
          <a:xfrm>
            <a:off x="4730044" y="4408311"/>
            <a:ext cx="2089692" cy="77893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816A26AA-27E8-4498-B747-C69FA7620BD4}"/>
              </a:ext>
            </a:extLst>
          </p:cNvPr>
          <p:cNvSpPr/>
          <p:nvPr/>
        </p:nvSpPr>
        <p:spPr>
          <a:xfrm>
            <a:off x="6914443" y="5187245"/>
            <a:ext cx="3917246" cy="28222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1" name="Straight Arrow Connector 10">
            <a:extLst>
              <a:ext uri="{FF2B5EF4-FFF2-40B4-BE49-F238E27FC236}">
                <a16:creationId xmlns:a16="http://schemas.microsoft.com/office/drawing/2014/main" id="{4DEDCE48-5C74-4B8C-9D31-C0FE7CB67501}"/>
              </a:ext>
            </a:extLst>
          </p:cNvPr>
          <p:cNvCxnSpPr>
            <a:cxnSpLocks/>
          </p:cNvCxnSpPr>
          <p:nvPr/>
        </p:nvCxnSpPr>
        <p:spPr>
          <a:xfrm flipV="1">
            <a:off x="4899377" y="5830711"/>
            <a:ext cx="1518356" cy="563318"/>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2E804685-0C51-46A7-97DE-6496D0774D79}"/>
              </a:ext>
            </a:extLst>
          </p:cNvPr>
          <p:cNvSpPr/>
          <p:nvPr/>
        </p:nvSpPr>
        <p:spPr>
          <a:xfrm>
            <a:off x="6485465" y="5554133"/>
            <a:ext cx="3431824" cy="27657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0893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6">
                                            <p:txEl>
                                              <p:pRg st="3" end="3"/>
                                            </p:txEl>
                                          </p:spTgt>
                                        </p:tgtEl>
                                        <p:attrNameLst>
                                          <p:attrName>style.visibility</p:attrName>
                                        </p:attrNameLst>
                                      </p:cBhvr>
                                      <p:to>
                                        <p:strVal val="visible"/>
                                      </p:to>
                                    </p:set>
                                    <p:animEffect transition="in" filter="fade">
                                      <p:cBhvr>
                                        <p:cTn id="30" dur="500"/>
                                        <p:tgtEl>
                                          <p:spTgt spid="6">
                                            <p:txEl>
                                              <p:pRg st="3" end="3"/>
                                            </p:txEl>
                                          </p:spTgt>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par>
                          <p:cTn id="35" fill="hold">
                            <p:stCondLst>
                              <p:cond delay="1000"/>
                            </p:stCondLst>
                            <p:childTnLst>
                              <p:par>
                                <p:cTn id="36" presetID="10" presetClass="entr" presetSubtype="0" fill="hold" grpId="0" nodeType="after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493888" y="1825624"/>
            <a:ext cx="8068734" cy="4875456"/>
          </a:xfrm>
        </p:spPr>
        <p:txBody>
          <a:bodyPr>
            <a:noAutofit/>
          </a:bodyPr>
          <a:lstStyle/>
          <a:p>
            <a:r>
              <a:rPr lang="en-US" sz="3200" dirty="0">
                <a:solidFill>
                  <a:schemeClr val="bg1"/>
                </a:solidFill>
              </a:rPr>
              <a:t>Don’t build a client from scratch!</a:t>
            </a:r>
          </a:p>
          <a:p>
            <a:r>
              <a:rPr lang="en-US" sz="3200" dirty="0">
                <a:solidFill>
                  <a:schemeClr val="bg1"/>
                </a:solidFill>
              </a:rPr>
              <a:t>Existing client code can usually be found </a:t>
            </a:r>
          </a:p>
          <a:p>
            <a:r>
              <a:rPr lang="en-US" sz="3200" dirty="0">
                <a:solidFill>
                  <a:schemeClr val="bg1"/>
                </a:solidFill>
              </a:rPr>
              <a:t>SBAStub.dll has everything needed</a:t>
            </a:r>
          </a:p>
          <a:p>
            <a:endParaRPr lang="en-US" sz="3200" dirty="0">
              <a:solidFill>
                <a:srgbClr val="C00000"/>
              </a:solidFill>
            </a:endParaRPr>
          </a:p>
          <a:p>
            <a:endParaRPr lang="en-US" sz="3200" dirty="0">
              <a:solidFill>
                <a:schemeClr val="bg1"/>
              </a:solidFill>
            </a:endParaRPr>
          </a:p>
        </p:txBody>
      </p:sp>
      <p:pic>
        <p:nvPicPr>
          <p:cNvPr id="3" name="Picture 2">
            <a:extLst>
              <a:ext uri="{FF2B5EF4-FFF2-40B4-BE49-F238E27FC236}">
                <a16:creationId xmlns:a16="http://schemas.microsoft.com/office/drawing/2014/main" id="{C11C239C-E3F3-4301-9F17-4080C995013E}"/>
              </a:ext>
            </a:extLst>
          </p:cNvPr>
          <p:cNvPicPr>
            <a:picLocks noChangeAspect="1"/>
          </p:cNvPicPr>
          <p:nvPr/>
        </p:nvPicPr>
        <p:blipFill>
          <a:blip r:embed="rId5">
            <a:alphaModFix amt="80000"/>
          </a:blip>
          <a:stretch>
            <a:fillRect/>
          </a:stretch>
        </p:blipFill>
        <p:spPr>
          <a:xfrm>
            <a:off x="1966912" y="3542075"/>
            <a:ext cx="8258175" cy="3028950"/>
          </a:xfrm>
          <a:prstGeom prst="rect">
            <a:avLst/>
          </a:prstGeom>
          <a:ln w="38100">
            <a:solidFill>
              <a:srgbClr val="C00000"/>
            </a:solidFill>
          </a:ln>
        </p:spPr>
      </p:pic>
    </p:spTree>
    <p:extLst>
      <p:ext uri="{BB962C8B-B14F-4D97-AF65-F5344CB8AC3E}">
        <p14:creationId xmlns:p14="http://schemas.microsoft.com/office/powerpoint/2010/main" val="1550050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500"/>
                                        <p:tgtEl>
                                          <p:spTgt spid="6">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493887" y="1825624"/>
            <a:ext cx="11280423" cy="4875456"/>
          </a:xfrm>
        </p:spPr>
        <p:txBody>
          <a:bodyPr>
            <a:noAutofit/>
          </a:bodyPr>
          <a:lstStyle/>
          <a:p>
            <a:r>
              <a:rPr lang="en-US" sz="3200" dirty="0">
                <a:solidFill>
                  <a:schemeClr val="bg1"/>
                </a:solidFill>
              </a:rPr>
              <a:t>A new C# project was created with references to SBAStub.dll and all its dependencies</a:t>
            </a:r>
          </a:p>
          <a:p>
            <a:r>
              <a:rPr lang="en-US" sz="3200" dirty="0">
                <a:solidFill>
                  <a:schemeClr val="bg1"/>
                </a:solidFill>
              </a:rPr>
              <a:t>We then created and </a:t>
            </a:r>
            <a:r>
              <a:rPr lang="en-US" sz="3200" dirty="0" err="1">
                <a:solidFill>
                  <a:srgbClr val="C00000"/>
                </a:solidFill>
              </a:rPr>
              <a:t>SBAStub</a:t>
            </a:r>
            <a:r>
              <a:rPr lang="en-US" sz="3200" dirty="0">
                <a:solidFill>
                  <a:schemeClr val="bg1"/>
                </a:solidFill>
              </a:rPr>
              <a:t> object and let Visual Studio tell us what methods could be called on it</a:t>
            </a:r>
          </a:p>
          <a:p>
            <a:endParaRPr lang="en-US" sz="3200" dirty="0">
              <a:solidFill>
                <a:srgbClr val="C00000"/>
              </a:solidFill>
            </a:endParaRPr>
          </a:p>
          <a:p>
            <a:endParaRPr lang="en-US" sz="3200" dirty="0">
              <a:solidFill>
                <a:schemeClr val="bg1"/>
              </a:solidFill>
            </a:endParaRPr>
          </a:p>
        </p:txBody>
      </p:sp>
      <p:pic>
        <p:nvPicPr>
          <p:cNvPr id="2" name="Picture 1">
            <a:extLst>
              <a:ext uri="{FF2B5EF4-FFF2-40B4-BE49-F238E27FC236}">
                <a16:creationId xmlns:a16="http://schemas.microsoft.com/office/drawing/2014/main" id="{B64AF5C2-EDED-40A7-83CD-42CF60C3149B}"/>
              </a:ext>
            </a:extLst>
          </p:cNvPr>
          <p:cNvPicPr>
            <a:picLocks noChangeAspect="1"/>
          </p:cNvPicPr>
          <p:nvPr/>
        </p:nvPicPr>
        <p:blipFill>
          <a:blip r:embed="rId5">
            <a:alphaModFix amt="80000"/>
          </a:blip>
          <a:stretch>
            <a:fillRect/>
          </a:stretch>
        </p:blipFill>
        <p:spPr>
          <a:xfrm>
            <a:off x="2489200" y="3841386"/>
            <a:ext cx="7213600" cy="2859694"/>
          </a:xfrm>
          <a:prstGeom prst="rect">
            <a:avLst/>
          </a:prstGeom>
          <a:ln w="38100">
            <a:solidFill>
              <a:srgbClr val="C00000"/>
            </a:solidFill>
          </a:ln>
        </p:spPr>
      </p:pic>
      <p:sp>
        <p:nvSpPr>
          <p:cNvPr id="8" name="Rectangle 7">
            <a:extLst>
              <a:ext uri="{FF2B5EF4-FFF2-40B4-BE49-F238E27FC236}">
                <a16:creationId xmlns:a16="http://schemas.microsoft.com/office/drawing/2014/main" id="{3EA3C446-2CCB-45AB-98A4-2899A4757926}"/>
              </a:ext>
            </a:extLst>
          </p:cNvPr>
          <p:cNvSpPr/>
          <p:nvPr/>
        </p:nvSpPr>
        <p:spPr>
          <a:xfrm>
            <a:off x="4272843" y="6012744"/>
            <a:ext cx="3917246" cy="235656"/>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6406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493887" y="1825624"/>
            <a:ext cx="11280423" cy="4875456"/>
          </a:xfrm>
        </p:spPr>
        <p:txBody>
          <a:bodyPr>
            <a:noAutofit/>
          </a:bodyPr>
          <a:lstStyle/>
          <a:p>
            <a:r>
              <a:rPr lang="en-US" sz="3200" dirty="0">
                <a:solidFill>
                  <a:schemeClr val="bg1"/>
                </a:solidFill>
              </a:rPr>
              <a:t>The </a:t>
            </a:r>
            <a:r>
              <a:rPr lang="en-US" sz="3200" dirty="0" err="1">
                <a:solidFill>
                  <a:srgbClr val="C00000"/>
                </a:solidFill>
              </a:rPr>
              <a:t>RegisterSBAStub</a:t>
            </a:r>
            <a:r>
              <a:rPr lang="en-US" sz="3200" dirty="0">
                <a:solidFill>
                  <a:schemeClr val="bg1"/>
                </a:solidFill>
              </a:rPr>
              <a:t> method looked like a good first step at interacting with the service</a:t>
            </a:r>
          </a:p>
          <a:p>
            <a:r>
              <a:rPr lang="en-US" sz="3200" dirty="0">
                <a:solidFill>
                  <a:schemeClr val="bg1"/>
                </a:solidFill>
              </a:rPr>
              <a:t>Takes a single string as input</a:t>
            </a:r>
          </a:p>
          <a:p>
            <a:r>
              <a:rPr lang="en-US" sz="3200" dirty="0">
                <a:solidFill>
                  <a:schemeClr val="bg1"/>
                </a:solidFill>
              </a:rPr>
              <a:t>Successful stub registrations will be logged by the service</a:t>
            </a:r>
          </a:p>
          <a:p>
            <a:endParaRPr lang="en-US" sz="3200" dirty="0">
              <a:solidFill>
                <a:srgbClr val="C00000"/>
              </a:solidFill>
            </a:endParaRPr>
          </a:p>
          <a:p>
            <a:endParaRPr lang="en-US" sz="3200" dirty="0">
              <a:solidFill>
                <a:schemeClr val="bg1"/>
              </a:solidFill>
            </a:endParaRPr>
          </a:p>
        </p:txBody>
      </p:sp>
      <p:pic>
        <p:nvPicPr>
          <p:cNvPr id="3" name="Picture 2">
            <a:extLst>
              <a:ext uri="{FF2B5EF4-FFF2-40B4-BE49-F238E27FC236}">
                <a16:creationId xmlns:a16="http://schemas.microsoft.com/office/drawing/2014/main" id="{7FB7A447-874A-4569-9D73-DA1655212EB1}"/>
              </a:ext>
            </a:extLst>
          </p:cNvPr>
          <p:cNvPicPr>
            <a:picLocks noChangeAspect="1"/>
          </p:cNvPicPr>
          <p:nvPr/>
        </p:nvPicPr>
        <p:blipFill rotWithShape="1">
          <a:blip r:embed="rId5">
            <a:alphaModFix amt="80000"/>
          </a:blip>
          <a:srcRect l="12714" r="2743"/>
          <a:stretch/>
        </p:blipFill>
        <p:spPr>
          <a:xfrm>
            <a:off x="312827" y="4119586"/>
            <a:ext cx="11335064" cy="1603764"/>
          </a:xfrm>
          <a:prstGeom prst="rect">
            <a:avLst/>
          </a:prstGeom>
          <a:ln w="38100">
            <a:solidFill>
              <a:srgbClr val="C00000"/>
            </a:solidFill>
          </a:ln>
        </p:spPr>
      </p:pic>
      <p:sp>
        <p:nvSpPr>
          <p:cNvPr id="8" name="Rectangle 7">
            <a:extLst>
              <a:ext uri="{FF2B5EF4-FFF2-40B4-BE49-F238E27FC236}">
                <a16:creationId xmlns:a16="http://schemas.microsoft.com/office/drawing/2014/main" id="{3EA3C446-2CCB-45AB-98A4-2899A4757926}"/>
              </a:ext>
            </a:extLst>
          </p:cNvPr>
          <p:cNvSpPr/>
          <p:nvPr/>
        </p:nvSpPr>
        <p:spPr>
          <a:xfrm>
            <a:off x="5835231" y="4413021"/>
            <a:ext cx="5828811" cy="507321"/>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6924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xEl>
                                              <p:pRg st="2" end="2"/>
                                            </p:txEl>
                                          </p:spTgt>
                                        </p:tgtEl>
                                        <p:attrNameLst>
                                          <p:attrName>style.visibility</p:attrName>
                                        </p:attrNameLst>
                                      </p:cBhvr>
                                      <p:to>
                                        <p:strVal val="visible"/>
                                      </p:to>
                                    </p:set>
                                    <p:animEffect transition="in" filter="fade">
                                      <p:cBhvr>
                                        <p:cTn id="20" dur="500"/>
                                        <p:tgtEl>
                                          <p:spTgt spid="6">
                                            <p:txEl>
                                              <p:pRg st="2" end="2"/>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493887" y="1825624"/>
            <a:ext cx="9640713" cy="4875456"/>
          </a:xfrm>
        </p:spPr>
        <p:txBody>
          <a:bodyPr>
            <a:noAutofit/>
          </a:bodyPr>
          <a:lstStyle/>
          <a:p>
            <a:r>
              <a:rPr lang="en-US" sz="3200" dirty="0">
                <a:solidFill>
                  <a:schemeClr val="bg1"/>
                </a:solidFill>
              </a:rPr>
              <a:t>None of our attempted registrations were getting logged!</a:t>
            </a:r>
          </a:p>
          <a:p>
            <a:r>
              <a:rPr lang="en-US" sz="3200" dirty="0">
                <a:solidFill>
                  <a:schemeClr val="bg1"/>
                </a:solidFill>
              </a:rPr>
              <a:t>After some </a:t>
            </a:r>
            <a:r>
              <a:rPr lang="en-US" sz="3200" strike="sngStrike" dirty="0">
                <a:solidFill>
                  <a:schemeClr val="bg1"/>
                </a:solidFill>
              </a:rPr>
              <a:t>tears</a:t>
            </a:r>
            <a:r>
              <a:rPr lang="en-US" sz="3200" dirty="0">
                <a:solidFill>
                  <a:schemeClr val="bg1"/>
                </a:solidFill>
              </a:rPr>
              <a:t> reading the code the issue was found</a:t>
            </a:r>
            <a:endParaRPr lang="en-US" sz="3200" strike="sngStrike" dirty="0">
              <a:solidFill>
                <a:schemeClr val="bg1"/>
              </a:solidFill>
            </a:endParaRPr>
          </a:p>
          <a:p>
            <a:endParaRPr lang="en-US" sz="3200" dirty="0">
              <a:solidFill>
                <a:srgbClr val="C00000"/>
              </a:solidFill>
            </a:endParaRPr>
          </a:p>
          <a:p>
            <a:endParaRPr lang="en-US" sz="3200" dirty="0">
              <a:solidFill>
                <a:schemeClr val="bg1"/>
              </a:solidFill>
            </a:endParaRPr>
          </a:p>
        </p:txBody>
      </p:sp>
      <p:pic>
        <p:nvPicPr>
          <p:cNvPr id="2" name="Picture 1">
            <a:extLst>
              <a:ext uri="{FF2B5EF4-FFF2-40B4-BE49-F238E27FC236}">
                <a16:creationId xmlns:a16="http://schemas.microsoft.com/office/drawing/2014/main" id="{572C235D-632F-4DB5-8BD7-4ED8CB3337BD}"/>
              </a:ext>
            </a:extLst>
          </p:cNvPr>
          <p:cNvPicPr>
            <a:picLocks noChangeAspect="1"/>
          </p:cNvPicPr>
          <p:nvPr/>
        </p:nvPicPr>
        <p:blipFill>
          <a:blip r:embed="rId5">
            <a:alphaModFix amt="80000"/>
          </a:blip>
          <a:stretch>
            <a:fillRect/>
          </a:stretch>
        </p:blipFill>
        <p:spPr>
          <a:xfrm>
            <a:off x="192052" y="3429000"/>
            <a:ext cx="8557584" cy="3222749"/>
          </a:xfrm>
          <a:prstGeom prst="rect">
            <a:avLst/>
          </a:prstGeom>
          <a:ln w="38100">
            <a:solidFill>
              <a:srgbClr val="C00000"/>
            </a:solidFill>
          </a:ln>
        </p:spPr>
      </p:pic>
      <p:sp>
        <p:nvSpPr>
          <p:cNvPr id="10" name="Content Placeholder 3">
            <a:extLst>
              <a:ext uri="{FF2B5EF4-FFF2-40B4-BE49-F238E27FC236}">
                <a16:creationId xmlns:a16="http://schemas.microsoft.com/office/drawing/2014/main" id="{15C50A62-6B56-473C-BCEB-4C60DDD907DC}"/>
              </a:ext>
            </a:extLst>
          </p:cNvPr>
          <p:cNvSpPr txBox="1">
            <a:spLocks/>
          </p:cNvSpPr>
          <p:nvPr/>
        </p:nvSpPr>
        <p:spPr>
          <a:xfrm>
            <a:off x="9012201" y="3412673"/>
            <a:ext cx="2921285" cy="2503714"/>
          </a:xfrm>
          <a:prstGeom prst="rect">
            <a:avLst/>
          </a:prstGeom>
          <a:solidFill>
            <a:schemeClr val="tx1">
              <a:lumMod val="85000"/>
              <a:lumOff val="15000"/>
              <a:alpha val="80000"/>
            </a:schemeClr>
          </a:solidFill>
          <a:ln w="38100">
            <a:solidFill>
              <a:srgbClr val="C00000"/>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schemeClr val="bg1"/>
                </a:solidFill>
              </a:rPr>
              <a:t>The named-pipe server checks to see if client connections are coming from a Check Point-signed binary.</a:t>
            </a:r>
          </a:p>
          <a:p>
            <a:pPr marL="0" indent="0">
              <a:buNone/>
            </a:pPr>
            <a:endParaRPr lang="en-US" dirty="0">
              <a:solidFill>
                <a:schemeClr val="bg1"/>
              </a:solidFill>
            </a:endParaRPr>
          </a:p>
        </p:txBody>
      </p:sp>
      <p:sp>
        <p:nvSpPr>
          <p:cNvPr id="8" name="Rectangle 7">
            <a:extLst>
              <a:ext uri="{FF2B5EF4-FFF2-40B4-BE49-F238E27FC236}">
                <a16:creationId xmlns:a16="http://schemas.microsoft.com/office/drawing/2014/main" id="{3EA3C446-2CCB-45AB-98A4-2899A4757926}"/>
              </a:ext>
            </a:extLst>
          </p:cNvPr>
          <p:cNvSpPr/>
          <p:nvPr/>
        </p:nvSpPr>
        <p:spPr>
          <a:xfrm>
            <a:off x="493887" y="4427197"/>
            <a:ext cx="7654070" cy="928574"/>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FD98489B-2FE6-47B5-B285-A29A203273E1}"/>
              </a:ext>
            </a:extLst>
          </p:cNvPr>
          <p:cNvSpPr/>
          <p:nvPr/>
        </p:nvSpPr>
        <p:spPr>
          <a:xfrm>
            <a:off x="174978" y="3570514"/>
            <a:ext cx="8500936" cy="408214"/>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C5A3312-E9AF-410A-A425-A70F4F9BFB10}"/>
              </a:ext>
            </a:extLst>
          </p:cNvPr>
          <p:cNvSpPr/>
          <p:nvPr/>
        </p:nvSpPr>
        <p:spPr>
          <a:xfrm>
            <a:off x="172156" y="5883729"/>
            <a:ext cx="6125230" cy="582385"/>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13">
            <a:extLst>
              <a:ext uri="{FF2B5EF4-FFF2-40B4-BE49-F238E27FC236}">
                <a16:creationId xmlns:a16="http://schemas.microsoft.com/office/drawing/2014/main" id="{0F946B40-2089-4942-B8ED-8151DCFA41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12201" y="156919"/>
            <a:ext cx="3048000" cy="2286000"/>
          </a:xfrm>
          <a:prstGeom prst="rect">
            <a:avLst/>
          </a:prstGeom>
        </p:spPr>
      </p:pic>
    </p:spTree>
    <p:extLst>
      <p:ext uri="{BB962C8B-B14F-4D97-AF65-F5344CB8AC3E}">
        <p14:creationId xmlns:p14="http://schemas.microsoft.com/office/powerpoint/2010/main" val="2054679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par>
                                <p:cTn id="27" presetID="10" presetClass="exit" presetSubtype="0" fill="hold" grpId="1" nodeType="withEffect">
                                  <p:stCondLst>
                                    <p:cond delay="0"/>
                                  </p:stCondLst>
                                  <p:childTnLst>
                                    <p:animEffect transition="out" filter="fade">
                                      <p:cBhvr>
                                        <p:cTn id="28" dur="500"/>
                                        <p:tgtEl>
                                          <p:spTgt spid="11"/>
                                        </p:tgtEl>
                                      </p:cBhvr>
                                    </p:animEffect>
                                    <p:set>
                                      <p:cBhvr>
                                        <p:cTn id="29" dur="1" fill="hold">
                                          <p:stCondLst>
                                            <p:cond delay="499"/>
                                          </p:stCondLst>
                                        </p:cTn>
                                        <p:tgtEl>
                                          <p:spTgt spid="11"/>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xit" presetSubtype="0" fill="hold" grpId="1" nodeType="withEffect">
                                  <p:stCondLst>
                                    <p:cond delay="0"/>
                                  </p:stCondLst>
                                  <p:childTnLst>
                                    <p:animEffect transition="out" filter="fade">
                                      <p:cBhvr>
                                        <p:cTn id="36" dur="500"/>
                                        <p:tgtEl>
                                          <p:spTgt spid="8"/>
                                        </p:tgtEl>
                                      </p:cBhvr>
                                    </p:animEffect>
                                    <p:set>
                                      <p:cBhvr>
                                        <p:cTn id="3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8" grpId="0" animBg="1"/>
      <p:bldP spid="8" grpId="1" animBg="1"/>
      <p:bldP spid="11" grpId="0" animBg="1"/>
      <p:bldP spid="11" grpId="1" animBg="1"/>
      <p:bldP spid="13"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493887" y="1825624"/>
            <a:ext cx="11280423" cy="4875456"/>
          </a:xfrm>
        </p:spPr>
        <p:txBody>
          <a:bodyPr>
            <a:noAutofit/>
          </a:bodyPr>
          <a:lstStyle/>
          <a:p>
            <a:r>
              <a:rPr lang="en-US" sz="3200" dirty="0">
                <a:solidFill>
                  <a:schemeClr val="bg1"/>
                </a:solidFill>
              </a:rPr>
              <a:t>Two options were considered to pass this check</a:t>
            </a:r>
          </a:p>
          <a:p>
            <a:pPr lvl="1"/>
            <a:r>
              <a:rPr lang="en-US" sz="2800" dirty="0">
                <a:solidFill>
                  <a:schemeClr val="bg1"/>
                </a:solidFill>
              </a:rPr>
              <a:t>Inject code into a legitimate signed binary</a:t>
            </a:r>
          </a:p>
          <a:p>
            <a:pPr lvl="1"/>
            <a:r>
              <a:rPr lang="en-US" sz="2800" dirty="0">
                <a:solidFill>
                  <a:schemeClr val="bg1"/>
                </a:solidFill>
              </a:rPr>
              <a:t>Sign the exploit with a self-signed certificate</a:t>
            </a:r>
          </a:p>
          <a:p>
            <a:r>
              <a:rPr lang="en-US" sz="3200" dirty="0">
                <a:solidFill>
                  <a:schemeClr val="bg1"/>
                </a:solidFill>
              </a:rPr>
              <a:t>James Forshaw pointed some other possibilities including:</a:t>
            </a:r>
          </a:p>
          <a:p>
            <a:pPr lvl="1"/>
            <a:r>
              <a:rPr lang="en-US" sz="2800" dirty="0">
                <a:solidFill>
                  <a:schemeClr val="bg1"/>
                </a:solidFill>
              </a:rPr>
              <a:t>The check employs </a:t>
            </a:r>
            <a:r>
              <a:rPr lang="en-US" sz="2800" dirty="0" err="1">
                <a:solidFill>
                  <a:srgbClr val="C00000"/>
                </a:solidFill>
              </a:rPr>
              <a:t>Process.MainModule</a:t>
            </a:r>
            <a:r>
              <a:rPr lang="en-US" sz="2800" dirty="0">
                <a:solidFill>
                  <a:schemeClr val="bg1"/>
                </a:solidFill>
              </a:rPr>
              <a:t> to get the filename of the connecting process.</a:t>
            </a:r>
          </a:p>
          <a:p>
            <a:pPr lvl="1"/>
            <a:r>
              <a:rPr lang="en-US" sz="2800" dirty="0">
                <a:solidFill>
                  <a:schemeClr val="bg1"/>
                </a:solidFill>
              </a:rPr>
              <a:t>This is read out of memory of the target process which is under attacker control</a:t>
            </a:r>
          </a:p>
          <a:p>
            <a:endParaRPr lang="en-US" sz="3200" dirty="0">
              <a:solidFill>
                <a:schemeClr val="bg1"/>
              </a:solidFill>
            </a:endParaRPr>
          </a:p>
          <a:p>
            <a:endParaRPr lang="en-US" sz="3200" dirty="0">
              <a:solidFill>
                <a:srgbClr val="C00000"/>
              </a:solidFill>
            </a:endParaRPr>
          </a:p>
          <a:p>
            <a:endParaRPr lang="en-US" sz="3200" dirty="0">
              <a:solidFill>
                <a:schemeClr val="bg1"/>
              </a:solidFill>
            </a:endParaRPr>
          </a:p>
        </p:txBody>
      </p:sp>
    </p:spTree>
    <p:extLst>
      <p:ext uri="{BB962C8B-B14F-4D97-AF65-F5344CB8AC3E}">
        <p14:creationId xmlns:p14="http://schemas.microsoft.com/office/powerpoint/2010/main" val="2337795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493887" y="1825624"/>
            <a:ext cx="11280423" cy="4875456"/>
          </a:xfrm>
        </p:spPr>
        <p:txBody>
          <a:bodyPr>
            <a:noAutofit/>
          </a:bodyPr>
          <a:lstStyle/>
          <a:p>
            <a:r>
              <a:rPr lang="en-US" sz="3200" dirty="0">
                <a:solidFill>
                  <a:schemeClr val="bg1"/>
                </a:solidFill>
              </a:rPr>
              <a:t>An </a:t>
            </a:r>
            <a:r>
              <a:rPr lang="en-US" sz="3200" dirty="0">
                <a:solidFill>
                  <a:srgbClr val="C00000"/>
                </a:solidFill>
                <a:hlinkClick r:id="rId5">
                  <a:extLst>
                    <a:ext uri="{A12FA001-AC4F-418D-AE19-62706E023703}">
                      <ahyp:hlinkClr xmlns:ahyp="http://schemas.microsoft.com/office/drawing/2018/hyperlinkcolor" val="tx"/>
                    </a:ext>
                  </a:extLst>
                </a:hlinkClick>
              </a:rPr>
              <a:t>article by Matt Graber</a:t>
            </a:r>
            <a:r>
              <a:rPr lang="en-US" sz="3200" dirty="0">
                <a:solidFill>
                  <a:schemeClr val="bg1"/>
                </a:solidFill>
              </a:rPr>
              <a:t> pointed out that on Windows “non-admin users are able to trust root CA certificates”</a:t>
            </a:r>
            <a:endParaRPr lang="en-US" sz="3200" dirty="0">
              <a:solidFill>
                <a:srgbClr val="C00000"/>
              </a:solidFill>
            </a:endParaRPr>
          </a:p>
          <a:p>
            <a:r>
              <a:rPr lang="en-US" sz="3200" dirty="0">
                <a:solidFill>
                  <a:schemeClr val="bg1"/>
                </a:solidFill>
              </a:rPr>
              <a:t>This means some PowerShell cmdlets can be used to sign the exploit code</a:t>
            </a:r>
          </a:p>
        </p:txBody>
      </p:sp>
      <p:sp>
        <p:nvSpPr>
          <p:cNvPr id="10" name="Content Placeholder 3">
            <a:extLst>
              <a:ext uri="{FF2B5EF4-FFF2-40B4-BE49-F238E27FC236}">
                <a16:creationId xmlns:a16="http://schemas.microsoft.com/office/drawing/2014/main" id="{747DBFA5-A75B-4F61-82FF-A58DA6D87579}"/>
              </a:ext>
            </a:extLst>
          </p:cNvPr>
          <p:cNvSpPr txBox="1">
            <a:spLocks/>
          </p:cNvSpPr>
          <p:nvPr/>
        </p:nvSpPr>
        <p:spPr>
          <a:xfrm>
            <a:off x="804778" y="4026376"/>
            <a:ext cx="10515600" cy="2521382"/>
          </a:xfrm>
          <a:prstGeom prst="rect">
            <a:avLst/>
          </a:prstGeom>
          <a:solidFill>
            <a:schemeClr val="tx1">
              <a:lumMod val="85000"/>
              <a:lumOff val="15000"/>
              <a:alpha val="80000"/>
            </a:schemeClr>
          </a:solidFill>
          <a:ln w="381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solidFill>
                  <a:schemeClr val="bg1"/>
                </a:solidFill>
                <a:latin typeface="Consolas" panose="020B0609020204030204" pitchFamily="49" charset="0"/>
                <a:cs typeface="Consolas" panose="020B0609020204030204" pitchFamily="49" charset="0"/>
              </a:rPr>
              <a:t>$cert = New-</a:t>
            </a:r>
            <a:r>
              <a:rPr lang="en-US" sz="1800" dirty="0" err="1">
                <a:solidFill>
                  <a:schemeClr val="bg1"/>
                </a:solidFill>
                <a:latin typeface="Consolas" panose="020B0609020204030204" pitchFamily="49" charset="0"/>
                <a:cs typeface="Consolas" panose="020B0609020204030204" pitchFamily="49" charset="0"/>
              </a:rPr>
              <a:t>SelfSignedCertificate</a:t>
            </a:r>
            <a:r>
              <a:rPr lang="en-US" sz="1800" dirty="0">
                <a:solidFill>
                  <a:schemeClr val="bg1"/>
                </a:solidFill>
                <a:latin typeface="Consolas" panose="020B0609020204030204" pitchFamily="49" charset="0"/>
                <a:cs typeface="Consolas" panose="020B0609020204030204" pitchFamily="49" charset="0"/>
              </a:rPr>
              <a:t> -</a:t>
            </a:r>
            <a:r>
              <a:rPr lang="en-US" sz="1800" dirty="0" err="1">
                <a:solidFill>
                  <a:schemeClr val="bg1"/>
                </a:solidFill>
                <a:latin typeface="Consolas" panose="020B0609020204030204" pitchFamily="49" charset="0"/>
                <a:cs typeface="Consolas" panose="020B0609020204030204" pitchFamily="49" charset="0"/>
              </a:rPr>
              <a:t>certstorelocation</a:t>
            </a:r>
            <a:r>
              <a:rPr lang="en-US" sz="1800" dirty="0">
                <a:solidFill>
                  <a:schemeClr val="bg1"/>
                </a:solidFill>
                <a:latin typeface="Consolas" panose="020B0609020204030204" pitchFamily="49" charset="0"/>
                <a:cs typeface="Consolas" panose="020B0609020204030204" pitchFamily="49" charset="0"/>
              </a:rPr>
              <a:t> cert:\</a:t>
            </a:r>
            <a:r>
              <a:rPr lang="en-US" sz="1800" dirty="0" err="1">
                <a:solidFill>
                  <a:schemeClr val="bg1"/>
                </a:solidFill>
                <a:latin typeface="Consolas" panose="020B0609020204030204" pitchFamily="49" charset="0"/>
                <a:cs typeface="Consolas" panose="020B0609020204030204" pitchFamily="49" charset="0"/>
              </a:rPr>
              <a:t>CurrentUser</a:t>
            </a:r>
            <a:r>
              <a:rPr lang="en-US" sz="1800" dirty="0">
                <a:solidFill>
                  <a:schemeClr val="bg1"/>
                </a:solidFill>
                <a:latin typeface="Consolas" panose="020B0609020204030204" pitchFamily="49" charset="0"/>
                <a:cs typeface="Consolas" panose="020B0609020204030204" pitchFamily="49" charset="0"/>
              </a:rPr>
              <a:t>\my -</a:t>
            </a:r>
            <a:r>
              <a:rPr lang="en-US" sz="1800" dirty="0" err="1">
                <a:solidFill>
                  <a:schemeClr val="bg1"/>
                </a:solidFill>
                <a:latin typeface="Consolas" panose="020B0609020204030204" pitchFamily="49" charset="0"/>
                <a:cs typeface="Consolas" panose="020B0609020204030204" pitchFamily="49" charset="0"/>
              </a:rPr>
              <a:t>dnsname</a:t>
            </a:r>
            <a:r>
              <a:rPr lang="en-US" sz="1800" dirty="0">
                <a:solidFill>
                  <a:schemeClr val="bg1"/>
                </a:solidFill>
                <a:latin typeface="Consolas" panose="020B0609020204030204" pitchFamily="49" charset="0"/>
                <a:cs typeface="Consolas" panose="020B0609020204030204" pitchFamily="49" charset="0"/>
              </a:rPr>
              <a:t> checkpoint.com -Subject </a:t>
            </a:r>
            <a:r>
              <a:rPr lang="en-US" sz="1800" dirty="0">
                <a:solidFill>
                  <a:srgbClr val="C00000"/>
                </a:solidFill>
                <a:latin typeface="Consolas" panose="020B0609020204030204" pitchFamily="49" charset="0"/>
                <a:cs typeface="Consolas" panose="020B0609020204030204" pitchFamily="49" charset="0"/>
              </a:rPr>
              <a:t>"CN=Check Point Software Technologies Ltd." </a:t>
            </a:r>
            <a:r>
              <a:rPr lang="en-US" sz="1800" dirty="0">
                <a:solidFill>
                  <a:schemeClr val="bg1"/>
                </a:solidFill>
                <a:latin typeface="Consolas" panose="020B0609020204030204" pitchFamily="49" charset="0"/>
                <a:cs typeface="Consolas" panose="020B0609020204030204" pitchFamily="49" charset="0"/>
              </a:rPr>
              <a:t>-Type </a:t>
            </a:r>
            <a:r>
              <a:rPr lang="en-US" sz="1800" dirty="0" err="1">
                <a:solidFill>
                  <a:schemeClr val="bg1"/>
                </a:solidFill>
                <a:latin typeface="Consolas" panose="020B0609020204030204" pitchFamily="49" charset="0"/>
                <a:cs typeface="Consolas" panose="020B0609020204030204" pitchFamily="49" charset="0"/>
              </a:rPr>
              <a:t>CodeSigningCert</a:t>
            </a:r>
            <a:r>
              <a:rPr lang="en-US" sz="1800" dirty="0">
                <a:solidFill>
                  <a:schemeClr val="bg1"/>
                </a:solidFill>
                <a:latin typeface="Consolas" panose="020B0609020204030204" pitchFamily="49" charset="0"/>
                <a:cs typeface="Consolas" panose="020B0609020204030204" pitchFamily="49" charset="0"/>
              </a:rPr>
              <a:t> </a:t>
            </a:r>
          </a:p>
          <a:p>
            <a:pPr marL="0" indent="0">
              <a:buNone/>
            </a:pPr>
            <a:r>
              <a:rPr lang="en-US" sz="1800" dirty="0">
                <a:solidFill>
                  <a:schemeClr val="bg1"/>
                </a:solidFill>
                <a:latin typeface="Consolas" panose="020B0609020204030204" pitchFamily="49" charset="0"/>
                <a:cs typeface="Consolas" panose="020B0609020204030204" pitchFamily="49" charset="0"/>
              </a:rPr>
              <a:t>Export-Certificate -Type CERT -</a:t>
            </a:r>
            <a:r>
              <a:rPr lang="en-US" sz="1800" dirty="0" err="1">
                <a:solidFill>
                  <a:schemeClr val="bg1"/>
                </a:solidFill>
                <a:latin typeface="Consolas" panose="020B0609020204030204" pitchFamily="49" charset="0"/>
                <a:cs typeface="Consolas" panose="020B0609020204030204" pitchFamily="49" charset="0"/>
              </a:rPr>
              <a:t>FilePath</a:t>
            </a:r>
            <a:r>
              <a:rPr lang="en-US" sz="1800" dirty="0">
                <a:solidFill>
                  <a:schemeClr val="bg1"/>
                </a:solidFill>
                <a:latin typeface="Consolas" panose="020B0609020204030204" pitchFamily="49" charset="0"/>
                <a:cs typeface="Consolas" panose="020B0609020204030204" pitchFamily="49" charset="0"/>
              </a:rPr>
              <a:t> c:\tmp\MSKernel32Root_Cloned.cer -Cert $cert </a:t>
            </a:r>
          </a:p>
          <a:p>
            <a:pPr marL="0" indent="0">
              <a:buNone/>
            </a:pPr>
            <a:r>
              <a:rPr lang="en-US" sz="1800" dirty="0">
                <a:solidFill>
                  <a:schemeClr val="bg1"/>
                </a:solidFill>
                <a:latin typeface="Consolas" panose="020B0609020204030204" pitchFamily="49" charset="0"/>
                <a:cs typeface="Consolas" panose="020B0609020204030204" pitchFamily="49" charset="0"/>
              </a:rPr>
              <a:t>Import-Certificate -</a:t>
            </a:r>
            <a:r>
              <a:rPr lang="en-US" sz="1800" dirty="0" err="1">
                <a:solidFill>
                  <a:schemeClr val="bg1"/>
                </a:solidFill>
                <a:latin typeface="Consolas" panose="020B0609020204030204" pitchFamily="49" charset="0"/>
                <a:cs typeface="Consolas" panose="020B0609020204030204" pitchFamily="49" charset="0"/>
              </a:rPr>
              <a:t>FilePath</a:t>
            </a:r>
            <a:r>
              <a:rPr lang="en-US" sz="1800" dirty="0">
                <a:solidFill>
                  <a:schemeClr val="bg1"/>
                </a:solidFill>
                <a:latin typeface="Consolas" panose="020B0609020204030204" pitchFamily="49" charset="0"/>
                <a:cs typeface="Consolas" panose="020B0609020204030204" pitchFamily="49" charset="0"/>
              </a:rPr>
              <a:t> c:\tmp\MSKernel32Root_Cloned.cer -</a:t>
            </a:r>
            <a:r>
              <a:rPr lang="en-US" sz="1800" dirty="0" err="1">
                <a:solidFill>
                  <a:schemeClr val="bg1"/>
                </a:solidFill>
                <a:latin typeface="Consolas" panose="020B0609020204030204" pitchFamily="49" charset="0"/>
                <a:cs typeface="Consolas" panose="020B0609020204030204" pitchFamily="49" charset="0"/>
              </a:rPr>
              <a:t>CertStoreLocation</a:t>
            </a:r>
            <a:r>
              <a:rPr lang="en-US" sz="1800" dirty="0">
                <a:solidFill>
                  <a:schemeClr val="bg1"/>
                </a:solidFill>
                <a:latin typeface="Consolas" panose="020B0609020204030204" pitchFamily="49" charset="0"/>
                <a:cs typeface="Consolas" panose="020B0609020204030204" pitchFamily="49" charset="0"/>
              </a:rPr>
              <a:t> Cert:\</a:t>
            </a:r>
            <a:r>
              <a:rPr lang="en-US" sz="1800" dirty="0" err="1">
                <a:solidFill>
                  <a:schemeClr val="bg1"/>
                </a:solidFill>
                <a:latin typeface="Consolas" panose="020B0609020204030204" pitchFamily="49" charset="0"/>
                <a:cs typeface="Consolas" panose="020B0609020204030204" pitchFamily="49" charset="0"/>
              </a:rPr>
              <a:t>CurrentUser</a:t>
            </a:r>
            <a:r>
              <a:rPr lang="en-US" sz="1800" dirty="0">
                <a:solidFill>
                  <a:schemeClr val="bg1"/>
                </a:solidFill>
                <a:latin typeface="Consolas" panose="020B0609020204030204" pitchFamily="49" charset="0"/>
                <a:cs typeface="Consolas" panose="020B0609020204030204" pitchFamily="49" charset="0"/>
              </a:rPr>
              <a:t>\Root\ </a:t>
            </a:r>
          </a:p>
          <a:p>
            <a:pPr marL="0" indent="0">
              <a:buNone/>
            </a:pPr>
            <a:r>
              <a:rPr lang="en-US" sz="1800" dirty="0">
                <a:solidFill>
                  <a:schemeClr val="bg1"/>
                </a:solidFill>
                <a:latin typeface="Consolas" panose="020B0609020204030204" pitchFamily="49" charset="0"/>
                <a:cs typeface="Consolas" panose="020B0609020204030204" pitchFamily="49" charset="0"/>
              </a:rPr>
              <a:t>Set-</a:t>
            </a:r>
            <a:r>
              <a:rPr lang="en-US" sz="1800" dirty="0" err="1">
                <a:solidFill>
                  <a:schemeClr val="bg1"/>
                </a:solidFill>
                <a:latin typeface="Consolas" panose="020B0609020204030204" pitchFamily="49" charset="0"/>
                <a:cs typeface="Consolas" panose="020B0609020204030204" pitchFamily="49" charset="0"/>
              </a:rPr>
              <a:t>AuthenticodeSignature</a:t>
            </a:r>
            <a:r>
              <a:rPr lang="en-US" sz="1800" dirty="0">
                <a:solidFill>
                  <a:schemeClr val="bg1"/>
                </a:solidFill>
                <a:latin typeface="Consolas" panose="020B0609020204030204" pitchFamily="49" charset="0"/>
                <a:cs typeface="Consolas" panose="020B0609020204030204" pitchFamily="49" charset="0"/>
              </a:rPr>
              <a:t> -Certificate $cert -</a:t>
            </a:r>
            <a:r>
              <a:rPr lang="en-US" sz="1800" dirty="0" err="1">
                <a:solidFill>
                  <a:schemeClr val="bg1"/>
                </a:solidFill>
                <a:latin typeface="Consolas" panose="020B0609020204030204" pitchFamily="49" charset="0"/>
                <a:cs typeface="Consolas" panose="020B0609020204030204" pitchFamily="49" charset="0"/>
              </a:rPr>
              <a:t>FilePath</a:t>
            </a:r>
            <a:r>
              <a:rPr lang="en-US" sz="1800" dirty="0">
                <a:solidFill>
                  <a:schemeClr val="bg1"/>
                </a:solidFill>
                <a:latin typeface="Consolas" panose="020B0609020204030204" pitchFamily="49" charset="0"/>
                <a:cs typeface="Consolas" panose="020B0609020204030204" pitchFamily="49" charset="0"/>
              </a:rPr>
              <a:t> c:\tmp\exploit.exe</a:t>
            </a:r>
          </a:p>
        </p:txBody>
      </p:sp>
    </p:spTree>
    <p:extLst>
      <p:ext uri="{BB962C8B-B14F-4D97-AF65-F5344CB8AC3E}">
        <p14:creationId xmlns:p14="http://schemas.microsoft.com/office/powerpoint/2010/main" val="3199863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1CF63-2566-44BA-B1D8-8E0C5C92B239}"/>
              </a:ext>
            </a:extLst>
          </p:cNvPr>
          <p:cNvSpPr>
            <a:spLocks noGrp="1"/>
          </p:cNvSpPr>
          <p:nvPr>
            <p:ph type="title"/>
          </p:nvPr>
        </p:nvSpPr>
        <p:spPr/>
        <p:txBody>
          <a:bodyPr>
            <a:normAutofit/>
          </a:bodyPr>
          <a:lstStyle/>
          <a:p>
            <a:r>
              <a:rPr lang="en-US" b="1" dirty="0">
                <a:solidFill>
                  <a:srgbClr val="C00000"/>
                </a:solidFill>
                <a:latin typeface="Aharoni" panose="020B0604020202020204" pitchFamily="2" charset="-79"/>
                <a:ea typeface="Verdana" panose="020B0604030504040204" pitchFamily="34" charset="0"/>
                <a:cs typeface="Aharoni" panose="020B0604020202020204" pitchFamily="2" charset="-79"/>
              </a:rPr>
              <a:t>Motivation</a:t>
            </a:r>
            <a:endParaRPr lang="en-US" b="1" dirty="0">
              <a:solidFill>
                <a:srgbClr val="66FF33"/>
              </a:solidFill>
              <a:latin typeface="+mn-lt"/>
              <a:cs typeface="Aharoni" panose="020B0604020202020204"/>
            </a:endParaRPr>
          </a:p>
        </p:txBody>
      </p:sp>
      <p:sp>
        <p:nvSpPr>
          <p:cNvPr id="4" name="Content Placeholder 3">
            <a:extLst>
              <a:ext uri="{FF2B5EF4-FFF2-40B4-BE49-F238E27FC236}">
                <a16:creationId xmlns:a16="http://schemas.microsoft.com/office/drawing/2014/main" id="{BE7F7D39-C4DD-468B-B44B-752054773EDE}"/>
              </a:ext>
            </a:extLst>
          </p:cNvPr>
          <p:cNvSpPr>
            <a:spLocks noGrp="1"/>
          </p:cNvSpPr>
          <p:nvPr>
            <p:ph idx="1"/>
          </p:nvPr>
        </p:nvSpPr>
        <p:spPr/>
        <p:txBody>
          <a:bodyPr>
            <a:normAutofit/>
          </a:bodyPr>
          <a:lstStyle/>
          <a:p>
            <a:r>
              <a:rPr lang="en-US" sz="3600" dirty="0">
                <a:solidFill>
                  <a:schemeClr val="bg1"/>
                </a:solidFill>
              </a:rPr>
              <a:t>Fabius Watson (@FabiusArtrel) presented his research around WCF exploitation at </a:t>
            </a:r>
            <a:r>
              <a:rPr lang="en-US" sz="3600" dirty="0" err="1">
                <a:solidFill>
                  <a:schemeClr val="bg1"/>
                </a:solidFill>
              </a:rPr>
              <a:t>EkoParty</a:t>
            </a:r>
            <a:r>
              <a:rPr lang="en-US" sz="3600" dirty="0">
                <a:solidFill>
                  <a:schemeClr val="bg1"/>
                </a:solidFill>
              </a:rPr>
              <a:t> 2018</a:t>
            </a:r>
          </a:p>
          <a:p>
            <a:r>
              <a:rPr lang="en-US" sz="3600" dirty="0">
                <a:solidFill>
                  <a:schemeClr val="bg1"/>
                </a:solidFill>
              </a:rPr>
              <a:t>His work inspired us to find similar bugs</a:t>
            </a:r>
          </a:p>
          <a:p>
            <a:r>
              <a:rPr lang="en-US" sz="3600" dirty="0">
                <a:solidFill>
                  <a:schemeClr val="bg1"/>
                </a:solidFill>
              </a:rPr>
              <a:t>We believe this attack vector is underhyped</a:t>
            </a:r>
          </a:p>
          <a:p>
            <a:r>
              <a:rPr lang="en-US" sz="3600" dirty="0">
                <a:solidFill>
                  <a:schemeClr val="bg1"/>
                </a:solidFill>
              </a:rPr>
              <a:t>This stuff is fun!!!</a:t>
            </a:r>
          </a:p>
        </p:txBody>
      </p:sp>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Tree>
    <p:extLst>
      <p:ext uri="{BB962C8B-B14F-4D97-AF65-F5344CB8AC3E}">
        <p14:creationId xmlns:p14="http://schemas.microsoft.com/office/powerpoint/2010/main" val="3575373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493887" y="1825624"/>
            <a:ext cx="11280423" cy="4875456"/>
          </a:xfrm>
        </p:spPr>
        <p:txBody>
          <a:bodyPr>
            <a:noAutofit/>
          </a:bodyPr>
          <a:lstStyle/>
          <a:p>
            <a:r>
              <a:rPr lang="en-US" sz="3200" dirty="0">
                <a:solidFill>
                  <a:schemeClr val="bg1"/>
                </a:solidFill>
              </a:rPr>
              <a:t>With the code signed it’s possible to successfully register a stub</a:t>
            </a:r>
          </a:p>
        </p:txBody>
      </p:sp>
      <p:pic>
        <p:nvPicPr>
          <p:cNvPr id="2" name="Picture 1">
            <a:extLst>
              <a:ext uri="{FF2B5EF4-FFF2-40B4-BE49-F238E27FC236}">
                <a16:creationId xmlns:a16="http://schemas.microsoft.com/office/drawing/2014/main" id="{44C86672-141C-42EF-9141-546444824E8C}"/>
              </a:ext>
            </a:extLst>
          </p:cNvPr>
          <p:cNvPicPr>
            <a:picLocks noChangeAspect="1"/>
          </p:cNvPicPr>
          <p:nvPr/>
        </p:nvPicPr>
        <p:blipFill rotWithShape="1">
          <a:blip r:embed="rId5">
            <a:alphaModFix amt="80000"/>
          </a:blip>
          <a:srcRect r="4640"/>
          <a:stretch/>
        </p:blipFill>
        <p:spPr>
          <a:xfrm>
            <a:off x="493887" y="2564686"/>
            <a:ext cx="9254270" cy="2597700"/>
          </a:xfrm>
          <a:prstGeom prst="rect">
            <a:avLst/>
          </a:prstGeom>
          <a:ln w="38100">
            <a:solidFill>
              <a:srgbClr val="C00000"/>
            </a:solidFill>
          </a:ln>
        </p:spPr>
      </p:pic>
      <p:pic>
        <p:nvPicPr>
          <p:cNvPr id="3" name="Picture 2">
            <a:extLst>
              <a:ext uri="{FF2B5EF4-FFF2-40B4-BE49-F238E27FC236}">
                <a16:creationId xmlns:a16="http://schemas.microsoft.com/office/drawing/2014/main" id="{6313D4B8-79DF-439C-9428-35EDA65F4B88}"/>
              </a:ext>
            </a:extLst>
          </p:cNvPr>
          <p:cNvPicPr>
            <a:picLocks noChangeAspect="1"/>
          </p:cNvPicPr>
          <p:nvPr/>
        </p:nvPicPr>
        <p:blipFill rotWithShape="1">
          <a:blip r:embed="rId6">
            <a:alphaModFix amt="80000"/>
          </a:blip>
          <a:srcRect l="11919"/>
          <a:stretch/>
        </p:blipFill>
        <p:spPr>
          <a:xfrm>
            <a:off x="429318" y="5390444"/>
            <a:ext cx="11543438" cy="1245859"/>
          </a:xfrm>
          <a:prstGeom prst="rect">
            <a:avLst/>
          </a:prstGeom>
          <a:ln w="38100">
            <a:solidFill>
              <a:srgbClr val="C00000"/>
            </a:solidFill>
          </a:ln>
        </p:spPr>
      </p:pic>
      <p:cxnSp>
        <p:nvCxnSpPr>
          <p:cNvPr id="11" name="Straight Arrow Connector 10">
            <a:extLst>
              <a:ext uri="{FF2B5EF4-FFF2-40B4-BE49-F238E27FC236}">
                <a16:creationId xmlns:a16="http://schemas.microsoft.com/office/drawing/2014/main" id="{C84CB832-54E0-4BA0-B9D2-25CF0B736BFF}"/>
              </a:ext>
            </a:extLst>
          </p:cNvPr>
          <p:cNvCxnSpPr>
            <a:cxnSpLocks/>
          </p:cNvCxnSpPr>
          <p:nvPr/>
        </p:nvCxnSpPr>
        <p:spPr>
          <a:xfrm>
            <a:off x="8235244" y="4858070"/>
            <a:ext cx="1930400" cy="78523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5E533D5-6A96-40ED-A1D1-0D2FD47500AD}"/>
              </a:ext>
            </a:extLst>
          </p:cNvPr>
          <p:cNvSpPr/>
          <p:nvPr/>
        </p:nvSpPr>
        <p:spPr>
          <a:xfrm>
            <a:off x="10227733" y="5384349"/>
            <a:ext cx="1631861" cy="49151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5326D1F0-513F-4152-99E6-D73F1DA3660B}"/>
              </a:ext>
            </a:extLst>
          </p:cNvPr>
          <p:cNvSpPr/>
          <p:nvPr/>
        </p:nvSpPr>
        <p:spPr>
          <a:xfrm>
            <a:off x="553156" y="4596262"/>
            <a:ext cx="7563555" cy="43424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64161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493887" y="1825624"/>
            <a:ext cx="11280423" cy="4875456"/>
          </a:xfrm>
        </p:spPr>
        <p:txBody>
          <a:bodyPr>
            <a:noAutofit/>
          </a:bodyPr>
          <a:lstStyle/>
          <a:p>
            <a:r>
              <a:rPr lang="en-US" sz="3200" dirty="0">
                <a:solidFill>
                  <a:schemeClr val="bg1"/>
                </a:solidFill>
              </a:rPr>
              <a:t>With that working we started playing the with </a:t>
            </a:r>
            <a:r>
              <a:rPr lang="en-US" sz="3200" dirty="0" err="1">
                <a:solidFill>
                  <a:srgbClr val="C00000"/>
                </a:solidFill>
              </a:rPr>
              <a:t>SendCommand</a:t>
            </a:r>
            <a:r>
              <a:rPr lang="en-US" sz="3200" dirty="0">
                <a:solidFill>
                  <a:schemeClr val="bg1"/>
                </a:solidFill>
              </a:rPr>
              <a:t> method of the </a:t>
            </a:r>
            <a:r>
              <a:rPr lang="en-US" sz="3200" dirty="0" err="1">
                <a:solidFill>
                  <a:srgbClr val="C00000"/>
                </a:solidFill>
              </a:rPr>
              <a:t>SBAStub</a:t>
            </a:r>
            <a:r>
              <a:rPr lang="en-US" sz="3200" dirty="0">
                <a:solidFill>
                  <a:schemeClr val="bg1"/>
                </a:solidFill>
              </a:rPr>
              <a:t> object</a:t>
            </a:r>
          </a:p>
          <a:p>
            <a:r>
              <a:rPr lang="en-US" sz="3200" dirty="0">
                <a:solidFill>
                  <a:schemeClr val="bg1"/>
                </a:solidFill>
              </a:rPr>
              <a:t>Takes one argument, a string called </a:t>
            </a:r>
            <a:r>
              <a:rPr lang="en-US" sz="3200" dirty="0" err="1">
                <a:solidFill>
                  <a:srgbClr val="C00000"/>
                </a:solidFill>
              </a:rPr>
              <a:t>CommandXML</a:t>
            </a:r>
            <a:endParaRPr lang="en-US" sz="3200" dirty="0">
              <a:solidFill>
                <a:srgbClr val="C00000"/>
              </a:solidFill>
            </a:endParaRPr>
          </a:p>
          <a:p>
            <a:r>
              <a:rPr lang="en-US" sz="3200" dirty="0">
                <a:solidFill>
                  <a:schemeClr val="bg1"/>
                </a:solidFill>
              </a:rPr>
              <a:t>Argument is received by the service’s </a:t>
            </a:r>
            <a:r>
              <a:rPr lang="en-US" sz="3200" dirty="0" err="1">
                <a:solidFill>
                  <a:srgbClr val="C00000"/>
                </a:solidFill>
              </a:rPr>
              <a:t>OnCommandReceived</a:t>
            </a:r>
            <a:r>
              <a:rPr lang="en-US" sz="3200" dirty="0">
                <a:solidFill>
                  <a:schemeClr val="bg1"/>
                </a:solidFill>
              </a:rPr>
              <a:t> method</a:t>
            </a:r>
          </a:p>
          <a:p>
            <a:r>
              <a:rPr lang="en-US" sz="3200" dirty="0" err="1">
                <a:solidFill>
                  <a:srgbClr val="C00000"/>
                </a:solidFill>
              </a:rPr>
              <a:t>CommandXML</a:t>
            </a:r>
            <a:r>
              <a:rPr lang="en-US" sz="3200" dirty="0">
                <a:solidFill>
                  <a:schemeClr val="bg1"/>
                </a:solidFill>
              </a:rPr>
              <a:t> is eventually passed to </a:t>
            </a:r>
            <a:r>
              <a:rPr lang="en-US" sz="3200" dirty="0" err="1">
                <a:solidFill>
                  <a:srgbClr val="C00000"/>
                </a:solidFill>
              </a:rPr>
              <a:t>ExecuteInstaller</a:t>
            </a:r>
            <a:r>
              <a:rPr lang="en-US" sz="3200" dirty="0">
                <a:solidFill>
                  <a:schemeClr val="bg1"/>
                </a:solidFill>
              </a:rPr>
              <a:t> </a:t>
            </a:r>
          </a:p>
          <a:p>
            <a:r>
              <a:rPr lang="en-US" sz="3200" dirty="0">
                <a:solidFill>
                  <a:schemeClr val="bg1"/>
                </a:solidFill>
              </a:rPr>
              <a:t>The XML is deserialized into a few variables, including a string called </a:t>
            </a:r>
            <a:r>
              <a:rPr lang="en-US" sz="3200" dirty="0" err="1">
                <a:solidFill>
                  <a:srgbClr val="C00000"/>
                </a:solidFill>
              </a:rPr>
              <a:t>InstallerPackagePath</a:t>
            </a:r>
            <a:r>
              <a:rPr lang="en-US" sz="3200" dirty="0">
                <a:solidFill>
                  <a:schemeClr val="bg1"/>
                </a:solidFill>
              </a:rPr>
              <a:t> – used to spawn a new process</a:t>
            </a:r>
            <a:endParaRPr lang="en-US" dirty="0">
              <a:solidFill>
                <a:schemeClr val="bg1"/>
              </a:solidFill>
            </a:endParaRPr>
          </a:p>
          <a:p>
            <a:endParaRPr lang="en-US" sz="3200" dirty="0">
              <a:solidFill>
                <a:schemeClr val="bg1"/>
              </a:solidFill>
            </a:endParaRPr>
          </a:p>
          <a:p>
            <a:endParaRPr lang="en-US" sz="3200" dirty="0">
              <a:solidFill>
                <a:srgbClr val="C00000"/>
              </a:solidFill>
            </a:endParaRPr>
          </a:p>
          <a:p>
            <a:endParaRPr lang="en-US" sz="3200" dirty="0">
              <a:solidFill>
                <a:schemeClr val="bg1"/>
              </a:solidFill>
            </a:endParaRPr>
          </a:p>
        </p:txBody>
      </p:sp>
    </p:spTree>
    <p:extLst>
      <p:ext uri="{BB962C8B-B14F-4D97-AF65-F5344CB8AC3E}">
        <p14:creationId xmlns:p14="http://schemas.microsoft.com/office/powerpoint/2010/main" val="102230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Exploitation</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493887" y="1825624"/>
            <a:ext cx="11280423" cy="4875456"/>
          </a:xfrm>
        </p:spPr>
        <p:txBody>
          <a:bodyPr>
            <a:noAutofit/>
          </a:bodyPr>
          <a:lstStyle/>
          <a:p>
            <a:r>
              <a:rPr lang="en-US" sz="3600" dirty="0">
                <a:solidFill>
                  <a:schemeClr val="bg1"/>
                </a:solidFill>
              </a:rPr>
              <a:t>The program pointed to by </a:t>
            </a:r>
            <a:r>
              <a:rPr lang="en-US" sz="3600" dirty="0" err="1">
                <a:solidFill>
                  <a:schemeClr val="bg1"/>
                </a:solidFill>
              </a:rPr>
              <a:t>InstallerPackagePath</a:t>
            </a:r>
            <a:r>
              <a:rPr lang="en-US" sz="3600" dirty="0">
                <a:solidFill>
                  <a:schemeClr val="bg1"/>
                </a:solidFill>
              </a:rPr>
              <a:t> must be signed by Check Point</a:t>
            </a:r>
          </a:p>
          <a:p>
            <a:r>
              <a:rPr lang="en-US" sz="3600" dirty="0">
                <a:solidFill>
                  <a:schemeClr val="bg1"/>
                </a:solidFill>
              </a:rPr>
              <a:t>Again two possibilities were considered to pass this check which are both viable</a:t>
            </a:r>
          </a:p>
          <a:p>
            <a:r>
              <a:rPr lang="en-US" sz="3600" dirty="0">
                <a:solidFill>
                  <a:schemeClr val="bg1"/>
                </a:solidFill>
              </a:rPr>
              <a:t>DLL hijack a legitimate signed binary</a:t>
            </a:r>
          </a:p>
          <a:p>
            <a:r>
              <a:rPr lang="en-US" sz="3600" dirty="0">
                <a:solidFill>
                  <a:schemeClr val="bg1"/>
                </a:solidFill>
              </a:rPr>
              <a:t>Sign the program with a self-signed certificate</a:t>
            </a:r>
          </a:p>
          <a:p>
            <a:endParaRPr lang="en-US" sz="3600" dirty="0">
              <a:solidFill>
                <a:srgbClr val="C00000"/>
              </a:solidFill>
            </a:endParaRPr>
          </a:p>
          <a:p>
            <a:endParaRPr lang="en-US" sz="3600" dirty="0">
              <a:solidFill>
                <a:schemeClr val="bg1"/>
              </a:solidFill>
            </a:endParaRPr>
          </a:p>
        </p:txBody>
      </p:sp>
    </p:spTree>
    <p:extLst>
      <p:ext uri="{BB962C8B-B14F-4D97-AF65-F5344CB8AC3E}">
        <p14:creationId xmlns:p14="http://schemas.microsoft.com/office/powerpoint/2010/main" val="1405841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err="1">
                <a:solidFill>
                  <a:srgbClr val="C00000"/>
                </a:solidFill>
                <a:latin typeface="Aharoni"/>
                <a:cs typeface="Consolas" panose="020B0609020204030204" pitchFamily="49" charset="0"/>
              </a:rPr>
              <a:t>ZoneAlarm</a:t>
            </a:r>
            <a:r>
              <a:rPr lang="en-US" b="1" dirty="0">
                <a:solidFill>
                  <a:srgbClr val="C00000"/>
                </a:solidFill>
                <a:latin typeface="Aharoni"/>
                <a:cs typeface="Consolas" panose="020B0609020204030204" pitchFamily="49" charset="0"/>
              </a:rPr>
              <a:t> – Demo</a:t>
            </a:r>
            <a:endParaRPr lang="en-US" b="1" dirty="0">
              <a:solidFill>
                <a:srgbClr val="C00000"/>
              </a:solidFill>
              <a:latin typeface="Aharoni"/>
            </a:endParaRPr>
          </a:p>
        </p:txBody>
      </p:sp>
      <p:pic>
        <p:nvPicPr>
          <p:cNvPr id="11" name="Picture 10">
            <a:extLst>
              <a:ext uri="{FF2B5EF4-FFF2-40B4-BE49-F238E27FC236}">
                <a16:creationId xmlns:a16="http://schemas.microsoft.com/office/drawing/2014/main" id="{08B4EBFE-51B8-4E3D-8A62-84C5F18FD436}"/>
              </a:ext>
            </a:extLst>
          </p:cNvPr>
          <p:cNvPicPr>
            <a:picLocks noChangeAspect="1"/>
          </p:cNvPicPr>
          <p:nvPr/>
        </p:nvPicPr>
        <p:blipFill>
          <a:blip r:embed="rId5">
            <a:alphaModFix amt="80000"/>
          </a:blip>
          <a:stretch>
            <a:fillRect/>
          </a:stretch>
        </p:blipFill>
        <p:spPr>
          <a:xfrm>
            <a:off x="2556567" y="1898894"/>
            <a:ext cx="6105525" cy="4471885"/>
          </a:xfrm>
          <a:prstGeom prst="rect">
            <a:avLst/>
          </a:prstGeom>
          <a:ln w="38100">
            <a:solidFill>
              <a:srgbClr val="C00000"/>
            </a:solidFill>
          </a:ln>
        </p:spPr>
      </p:pic>
    </p:spTree>
    <p:extLst>
      <p:ext uri="{BB962C8B-B14F-4D97-AF65-F5344CB8AC3E}">
        <p14:creationId xmlns:p14="http://schemas.microsoft.com/office/powerpoint/2010/main" val="1378595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Conclusion</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838199" y="1825625"/>
            <a:ext cx="9967333" cy="4875456"/>
          </a:xfrm>
        </p:spPr>
        <p:txBody>
          <a:bodyPr>
            <a:noAutofit/>
          </a:bodyPr>
          <a:lstStyle/>
          <a:p>
            <a:r>
              <a:rPr lang="en-US" sz="3200" dirty="0">
                <a:solidFill>
                  <a:schemeClr val="bg1"/>
                </a:solidFill>
              </a:rPr>
              <a:t>Exploiting the application logic exposed through WCF rather than WCF itself</a:t>
            </a:r>
          </a:p>
          <a:p>
            <a:r>
              <a:rPr lang="en-US" sz="3200" dirty="0">
                <a:solidFill>
                  <a:schemeClr val="bg1"/>
                </a:solidFill>
              </a:rPr>
              <a:t>Some developers are not conscious of the ability for untrusted processes to interact with the service</a:t>
            </a:r>
          </a:p>
          <a:p>
            <a:r>
              <a:rPr lang="en-US" sz="3200" dirty="0">
                <a:solidFill>
                  <a:schemeClr val="bg1"/>
                </a:solidFill>
              </a:rPr>
              <a:t>In other cases faulty attempts are made to prevent abuse</a:t>
            </a:r>
          </a:p>
          <a:p>
            <a:r>
              <a:rPr lang="en-US" sz="3200" dirty="0">
                <a:solidFill>
                  <a:schemeClr val="bg1"/>
                </a:solidFill>
              </a:rPr>
              <a:t>WCF as an attack surface does not seem to be well explored</a:t>
            </a:r>
          </a:p>
          <a:p>
            <a:r>
              <a:rPr lang="en-US" sz="3200" dirty="0">
                <a:solidFill>
                  <a:schemeClr val="bg1"/>
                </a:solidFill>
              </a:rPr>
              <a:t>Go Find bugs!</a:t>
            </a:r>
          </a:p>
          <a:p>
            <a:endParaRPr lang="en-US" sz="3600" dirty="0">
              <a:solidFill>
                <a:srgbClr val="C00000"/>
              </a:solidFill>
            </a:endParaRPr>
          </a:p>
          <a:p>
            <a:endParaRPr lang="en-US" sz="3600" dirty="0">
              <a:solidFill>
                <a:schemeClr val="bg1"/>
              </a:solidFill>
            </a:endParaRPr>
          </a:p>
        </p:txBody>
      </p:sp>
    </p:spTree>
    <p:extLst>
      <p:ext uri="{BB962C8B-B14F-4D97-AF65-F5344CB8AC3E}">
        <p14:creationId xmlns:p14="http://schemas.microsoft.com/office/powerpoint/2010/main" val="35488175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3">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Questions</a:t>
            </a:r>
            <a:endParaRPr lang="en-US" b="1" dirty="0">
              <a:solidFill>
                <a:srgbClr val="C00000"/>
              </a:solidFill>
              <a:latin typeface="Aharoni"/>
            </a:endParaRPr>
          </a:p>
        </p:txBody>
      </p:sp>
      <p:sp>
        <p:nvSpPr>
          <p:cNvPr id="6" name="Content Placeholder 3">
            <a:extLst>
              <a:ext uri="{FF2B5EF4-FFF2-40B4-BE49-F238E27FC236}">
                <a16:creationId xmlns:a16="http://schemas.microsoft.com/office/drawing/2014/main" id="{7BA21149-A1AC-4B33-A7E2-875165CFCBD6}"/>
              </a:ext>
            </a:extLst>
          </p:cNvPr>
          <p:cNvSpPr>
            <a:spLocks noGrp="1"/>
          </p:cNvSpPr>
          <p:nvPr>
            <p:ph idx="1"/>
          </p:nvPr>
        </p:nvSpPr>
        <p:spPr>
          <a:xfrm>
            <a:off x="838200" y="1344706"/>
            <a:ext cx="9967333" cy="4875456"/>
          </a:xfrm>
        </p:spPr>
        <p:txBody>
          <a:bodyPr>
            <a:noAutofit/>
          </a:bodyPr>
          <a:lstStyle/>
          <a:p>
            <a:pPr marL="0" indent="0" algn="ctr">
              <a:buNone/>
            </a:pPr>
            <a:r>
              <a:rPr lang="en-US" sz="50000" dirty="0">
                <a:solidFill>
                  <a:srgbClr val="C00000"/>
                </a:solidFill>
                <a:cs typeface="Aharoni" panose="020B0604020202020204"/>
              </a:rPr>
              <a:t>?</a:t>
            </a:r>
            <a:endParaRPr lang="en-US" sz="50000" dirty="0">
              <a:solidFill>
                <a:schemeClr val="bg1"/>
              </a:solidFill>
              <a:cs typeface="Aharoni" panose="020B0604020202020204"/>
            </a:endParaRPr>
          </a:p>
        </p:txBody>
      </p:sp>
    </p:spTree>
    <p:extLst>
      <p:ext uri="{BB962C8B-B14F-4D97-AF65-F5344CB8AC3E}">
        <p14:creationId xmlns:p14="http://schemas.microsoft.com/office/powerpoint/2010/main" val="3739302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p:cTn id="7" dur="1000" fill="hold"/>
                                        <p:tgtEl>
                                          <p:spTgt spid="6">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6">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6">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54222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WTF is WCF?</a:t>
            </a:r>
            <a:endParaRPr lang="en-US" b="1" dirty="0">
              <a:solidFill>
                <a:srgbClr val="C00000"/>
              </a:solidFill>
              <a:latin typeface="Aharoni"/>
            </a:endParaRPr>
          </a:p>
        </p:txBody>
      </p:sp>
      <p:pic>
        <p:nvPicPr>
          <p:cNvPr id="13" name="Content Placeholder 3">
            <a:extLst>
              <a:ext uri="{FF2B5EF4-FFF2-40B4-BE49-F238E27FC236}">
                <a16:creationId xmlns:a16="http://schemas.microsoft.com/office/drawing/2014/main" id="{EDCFA152-5EE1-4A8E-ADF0-E62CF9AC065F}"/>
              </a:ext>
            </a:extLst>
          </p:cNvPr>
          <p:cNvPicPr>
            <a:picLocks noGrp="1" noChangeAspect="1"/>
          </p:cNvPicPr>
          <p:nvPr>
            <p:ph idx="1"/>
          </p:nvPr>
        </p:nvPicPr>
        <p:blipFill rotWithShape="1">
          <a:blip r:embed="rId5">
            <a:extLst>
              <a:ext uri="{28A0092B-C50C-407E-A947-70E740481C1C}">
                <a14:useLocalDpi xmlns:a14="http://schemas.microsoft.com/office/drawing/2010/main" val="0"/>
              </a:ext>
            </a:extLst>
          </a:blip>
          <a:srcRect l="14976" r="10098" b="4874"/>
          <a:stretch/>
        </p:blipFill>
        <p:spPr>
          <a:xfrm>
            <a:off x="4761571" y="2096294"/>
            <a:ext cx="2854712" cy="3624282"/>
          </a:xfrm>
          <a:ln w="38100">
            <a:solidFill>
              <a:srgbClr val="C00000"/>
            </a:solidFill>
          </a:ln>
        </p:spPr>
      </p:pic>
    </p:spTree>
    <p:extLst>
      <p:ext uri="{BB962C8B-B14F-4D97-AF65-F5344CB8AC3E}">
        <p14:creationId xmlns:p14="http://schemas.microsoft.com/office/powerpoint/2010/main" val="3154957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WTF is WCF?</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10515600" cy="4351338"/>
          </a:xfrm>
        </p:spPr>
        <p:txBody>
          <a:bodyPr>
            <a:normAutofit/>
          </a:bodyPr>
          <a:lstStyle/>
          <a:p>
            <a:r>
              <a:rPr lang="en-US" sz="3600" dirty="0">
                <a:solidFill>
                  <a:schemeClr val="bg1"/>
                </a:solidFill>
              </a:rPr>
              <a:t>WCF – Short for Windows Communication Foundation</a:t>
            </a:r>
          </a:p>
          <a:p>
            <a:r>
              <a:rPr lang="en-US" sz="3600" dirty="0">
                <a:solidFill>
                  <a:schemeClr val="bg1"/>
                </a:solidFill>
              </a:rPr>
              <a:t>Platform which simplifies development of service oriented applications</a:t>
            </a:r>
          </a:p>
          <a:p>
            <a:r>
              <a:rPr lang="en-US" sz="3600" dirty="0">
                <a:solidFill>
                  <a:prstClr val="white"/>
                </a:solidFill>
              </a:rPr>
              <a:t>WCF services perform actions on behalf of clients</a:t>
            </a:r>
            <a:endParaRPr lang="en-US" sz="3600" dirty="0">
              <a:solidFill>
                <a:schemeClr val="bg1"/>
              </a:solidFill>
            </a:endParaRPr>
          </a:p>
          <a:p>
            <a:r>
              <a:rPr lang="en-US" sz="3600" dirty="0">
                <a:solidFill>
                  <a:schemeClr val="bg1"/>
                </a:solidFill>
              </a:rPr>
              <a:t>Communications can take place over a variety of protocols including TCP, HTTP, and named-pipes</a:t>
            </a:r>
          </a:p>
          <a:p>
            <a:endParaRPr lang="en-US" sz="3600" dirty="0">
              <a:solidFill>
                <a:schemeClr val="bg1"/>
              </a:solidFill>
            </a:endParaRPr>
          </a:p>
        </p:txBody>
      </p:sp>
    </p:spTree>
    <p:extLst>
      <p:ext uri="{BB962C8B-B14F-4D97-AF65-F5344CB8AC3E}">
        <p14:creationId xmlns:p14="http://schemas.microsoft.com/office/powerpoint/2010/main" val="3913328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2" end="2"/>
                                            </p:txEl>
                                          </p:spTgt>
                                        </p:tgtEl>
                                        <p:attrNameLst>
                                          <p:attrName>style.visibility</p:attrName>
                                        </p:attrNameLst>
                                      </p:cBhvr>
                                      <p:to>
                                        <p:strVal val="visible"/>
                                      </p:to>
                                    </p:set>
                                    <p:animEffect transition="in" filter="fade">
                                      <p:cBhvr>
                                        <p:cTn id="17" dur="500"/>
                                        <p:tgtEl>
                                          <p:spTgt spid="1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xEl>
                                              <p:pRg st="3" end="3"/>
                                            </p:txEl>
                                          </p:spTgt>
                                        </p:tgtEl>
                                        <p:attrNameLst>
                                          <p:attrName>style.visibility</p:attrName>
                                        </p:attrNameLst>
                                      </p:cBhvr>
                                      <p:to>
                                        <p:strVal val="visible"/>
                                      </p:to>
                                    </p:set>
                                    <p:animEffect transition="in" filter="fade">
                                      <p:cBhvr>
                                        <p:cTn id="22" dur="500"/>
                                        <p:tgtEl>
                                          <p:spTgt spid="1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WTF is WCF?</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10515600" cy="4351338"/>
          </a:xfrm>
        </p:spPr>
        <p:txBody>
          <a:bodyPr>
            <a:noAutofit/>
          </a:bodyPr>
          <a:lstStyle/>
          <a:p>
            <a:r>
              <a:rPr lang="en-US" sz="4800" dirty="0" err="1">
                <a:solidFill>
                  <a:schemeClr val="bg1"/>
                </a:solidFill>
              </a:rPr>
              <a:t>WCFService</a:t>
            </a:r>
            <a:r>
              <a:rPr lang="en-US" sz="4800" dirty="0">
                <a:solidFill>
                  <a:schemeClr val="bg1"/>
                </a:solidFill>
              </a:rPr>
              <a:t> endpoints are defined with by an:</a:t>
            </a:r>
          </a:p>
          <a:p>
            <a:pPr lvl="1"/>
            <a:r>
              <a:rPr lang="en-US" sz="4800" dirty="0">
                <a:solidFill>
                  <a:srgbClr val="C00000"/>
                </a:solidFill>
              </a:rPr>
              <a:t>A</a:t>
            </a:r>
            <a:r>
              <a:rPr lang="en-US" sz="4800" dirty="0">
                <a:solidFill>
                  <a:schemeClr val="bg1"/>
                </a:solidFill>
              </a:rPr>
              <a:t>ddress </a:t>
            </a:r>
          </a:p>
          <a:p>
            <a:pPr lvl="1"/>
            <a:r>
              <a:rPr lang="en-US" sz="4800" dirty="0">
                <a:solidFill>
                  <a:srgbClr val="C00000"/>
                </a:solidFill>
              </a:rPr>
              <a:t>B</a:t>
            </a:r>
            <a:r>
              <a:rPr lang="en-US" sz="4800" dirty="0">
                <a:solidFill>
                  <a:schemeClr val="bg1"/>
                </a:solidFill>
              </a:rPr>
              <a:t>inding</a:t>
            </a:r>
          </a:p>
          <a:p>
            <a:pPr lvl="1"/>
            <a:r>
              <a:rPr lang="en-US" sz="4800" dirty="0">
                <a:solidFill>
                  <a:srgbClr val="C00000"/>
                </a:solidFill>
              </a:rPr>
              <a:t>C</a:t>
            </a:r>
            <a:r>
              <a:rPr lang="en-US" sz="4800" dirty="0">
                <a:solidFill>
                  <a:schemeClr val="bg1"/>
                </a:solidFill>
              </a:rPr>
              <a:t>ontract</a:t>
            </a:r>
          </a:p>
          <a:p>
            <a:endParaRPr lang="en-US" sz="4800" dirty="0">
              <a:solidFill>
                <a:schemeClr val="bg1"/>
              </a:solidFill>
            </a:endParaRPr>
          </a:p>
        </p:txBody>
      </p:sp>
    </p:spTree>
    <p:extLst>
      <p:ext uri="{BB962C8B-B14F-4D97-AF65-F5344CB8AC3E}">
        <p14:creationId xmlns:p14="http://schemas.microsoft.com/office/powerpoint/2010/main" val="2329509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animEffect transition="in" filter="fade">
                                      <p:cBhvr>
                                        <p:cTn id="13" dur="500"/>
                                        <p:tgtEl>
                                          <p:spTgt spid="10">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xEl>
                                              <p:pRg st="3" end="3"/>
                                            </p:txEl>
                                          </p:spTgt>
                                        </p:tgtEl>
                                        <p:attrNameLst>
                                          <p:attrName>style.visibility</p:attrName>
                                        </p:attrNameLst>
                                      </p:cBhvr>
                                      <p:to>
                                        <p:strVal val="visible"/>
                                      </p:to>
                                    </p:set>
                                    <p:animEffect transition="in" filter="fade">
                                      <p:cBhvr>
                                        <p:cTn id="16" dur="500"/>
                                        <p:tgtEl>
                                          <p:spTgt spid="1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WTF is WCF?</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10515600" cy="4351338"/>
          </a:xfrm>
        </p:spPr>
        <p:txBody>
          <a:bodyPr>
            <a:noAutofit/>
          </a:bodyPr>
          <a:lstStyle/>
          <a:p>
            <a:r>
              <a:rPr lang="en-US" sz="3600" dirty="0">
                <a:solidFill>
                  <a:schemeClr val="bg1"/>
                </a:solidFill>
              </a:rPr>
              <a:t>The </a:t>
            </a:r>
            <a:r>
              <a:rPr lang="en-US" sz="3600" dirty="0">
                <a:solidFill>
                  <a:srgbClr val="C00000"/>
                </a:solidFill>
              </a:rPr>
              <a:t>A</a:t>
            </a:r>
            <a:r>
              <a:rPr lang="en-US" sz="3600" dirty="0">
                <a:solidFill>
                  <a:schemeClr val="bg1"/>
                </a:solidFill>
              </a:rPr>
              <a:t>ddress is a URI which uniquely identifies the endpoint </a:t>
            </a:r>
          </a:p>
          <a:p>
            <a:r>
              <a:rPr lang="en-US" sz="3600" dirty="0">
                <a:solidFill>
                  <a:schemeClr val="bg1"/>
                </a:solidFill>
              </a:rPr>
              <a:t>It’s broken into 3 or 4 parts</a:t>
            </a:r>
          </a:p>
          <a:p>
            <a:r>
              <a:rPr lang="en-US" sz="3600" dirty="0">
                <a:solidFill>
                  <a:schemeClr val="bg1"/>
                </a:solidFill>
              </a:rPr>
              <a:t>Example:</a:t>
            </a:r>
            <a:endParaRPr lang="en-US" sz="4800" dirty="0">
              <a:solidFill>
                <a:schemeClr val="bg1"/>
              </a:solidFill>
            </a:endParaRPr>
          </a:p>
        </p:txBody>
      </p:sp>
      <p:sp>
        <p:nvSpPr>
          <p:cNvPr id="2" name="TextBox 1">
            <a:extLst>
              <a:ext uri="{FF2B5EF4-FFF2-40B4-BE49-F238E27FC236}">
                <a16:creationId xmlns:a16="http://schemas.microsoft.com/office/drawing/2014/main" id="{C4642753-A184-4126-8302-B012A41AE7CF}"/>
              </a:ext>
            </a:extLst>
          </p:cNvPr>
          <p:cNvSpPr txBox="1"/>
          <p:nvPr/>
        </p:nvSpPr>
        <p:spPr>
          <a:xfrm>
            <a:off x="1533304" y="5647177"/>
            <a:ext cx="1562100" cy="523220"/>
          </a:xfrm>
          <a:prstGeom prst="rect">
            <a:avLst/>
          </a:prstGeom>
          <a:noFill/>
        </p:spPr>
        <p:txBody>
          <a:bodyPr wrap="square" rtlCol="0">
            <a:spAutoFit/>
          </a:bodyPr>
          <a:lstStyle/>
          <a:p>
            <a:r>
              <a:rPr lang="en-US" sz="2800" dirty="0">
                <a:solidFill>
                  <a:srgbClr val="C00000"/>
                </a:solidFill>
              </a:rPr>
              <a:t>Scheme</a:t>
            </a:r>
          </a:p>
        </p:txBody>
      </p:sp>
      <p:sp>
        <p:nvSpPr>
          <p:cNvPr id="7" name="TextBox 6">
            <a:extLst>
              <a:ext uri="{FF2B5EF4-FFF2-40B4-BE49-F238E27FC236}">
                <a16:creationId xmlns:a16="http://schemas.microsoft.com/office/drawing/2014/main" id="{39BE66E2-B6C9-407D-B27D-73C064A77452}"/>
              </a:ext>
            </a:extLst>
          </p:cNvPr>
          <p:cNvSpPr txBox="1"/>
          <p:nvPr/>
        </p:nvSpPr>
        <p:spPr>
          <a:xfrm>
            <a:off x="3978923" y="5647177"/>
            <a:ext cx="1562100" cy="523220"/>
          </a:xfrm>
          <a:prstGeom prst="rect">
            <a:avLst/>
          </a:prstGeom>
          <a:noFill/>
        </p:spPr>
        <p:txBody>
          <a:bodyPr wrap="square" rtlCol="0">
            <a:spAutoFit/>
          </a:bodyPr>
          <a:lstStyle/>
          <a:p>
            <a:r>
              <a:rPr lang="en-US" sz="2800" dirty="0">
                <a:solidFill>
                  <a:srgbClr val="C00000"/>
                </a:solidFill>
              </a:rPr>
              <a:t>Host</a:t>
            </a:r>
          </a:p>
        </p:txBody>
      </p:sp>
      <p:sp>
        <p:nvSpPr>
          <p:cNvPr id="8" name="TextBox 7">
            <a:extLst>
              <a:ext uri="{FF2B5EF4-FFF2-40B4-BE49-F238E27FC236}">
                <a16:creationId xmlns:a16="http://schemas.microsoft.com/office/drawing/2014/main" id="{67EA7D7D-55B5-4B9C-AB18-8604AC070A73}"/>
              </a:ext>
            </a:extLst>
          </p:cNvPr>
          <p:cNvSpPr txBox="1"/>
          <p:nvPr/>
        </p:nvSpPr>
        <p:spPr>
          <a:xfrm>
            <a:off x="5877992" y="5647177"/>
            <a:ext cx="1562100" cy="523220"/>
          </a:xfrm>
          <a:prstGeom prst="rect">
            <a:avLst/>
          </a:prstGeom>
          <a:noFill/>
        </p:spPr>
        <p:txBody>
          <a:bodyPr wrap="square" rtlCol="0">
            <a:spAutoFit/>
          </a:bodyPr>
          <a:lstStyle/>
          <a:p>
            <a:r>
              <a:rPr lang="en-US" sz="2800" dirty="0">
                <a:solidFill>
                  <a:srgbClr val="C00000"/>
                </a:solidFill>
              </a:rPr>
              <a:t>Port</a:t>
            </a:r>
          </a:p>
        </p:txBody>
      </p:sp>
      <p:sp>
        <p:nvSpPr>
          <p:cNvPr id="11" name="TextBox 10">
            <a:extLst>
              <a:ext uri="{FF2B5EF4-FFF2-40B4-BE49-F238E27FC236}">
                <a16:creationId xmlns:a16="http://schemas.microsoft.com/office/drawing/2014/main" id="{6CE25DD7-2FB6-4767-9063-7D8E9AE6F636}"/>
              </a:ext>
            </a:extLst>
          </p:cNvPr>
          <p:cNvSpPr txBox="1"/>
          <p:nvPr/>
        </p:nvSpPr>
        <p:spPr>
          <a:xfrm>
            <a:off x="8571170" y="5647177"/>
            <a:ext cx="1562100" cy="523220"/>
          </a:xfrm>
          <a:prstGeom prst="rect">
            <a:avLst/>
          </a:prstGeom>
          <a:noFill/>
        </p:spPr>
        <p:txBody>
          <a:bodyPr wrap="square" rtlCol="0">
            <a:spAutoFit/>
          </a:bodyPr>
          <a:lstStyle/>
          <a:p>
            <a:r>
              <a:rPr lang="en-US" sz="2800" dirty="0">
                <a:solidFill>
                  <a:srgbClr val="C00000"/>
                </a:solidFill>
              </a:rPr>
              <a:t>Path</a:t>
            </a:r>
          </a:p>
        </p:txBody>
      </p:sp>
      <p:cxnSp>
        <p:nvCxnSpPr>
          <p:cNvPr id="4" name="Straight Arrow Connector 3">
            <a:extLst>
              <a:ext uri="{FF2B5EF4-FFF2-40B4-BE49-F238E27FC236}">
                <a16:creationId xmlns:a16="http://schemas.microsoft.com/office/drawing/2014/main" id="{367EE45B-0163-4609-9B3C-79AD9C2A5DB5}"/>
              </a:ext>
            </a:extLst>
          </p:cNvPr>
          <p:cNvCxnSpPr>
            <a:cxnSpLocks/>
          </p:cNvCxnSpPr>
          <p:nvPr/>
        </p:nvCxnSpPr>
        <p:spPr>
          <a:xfrm flipV="1">
            <a:off x="2310001" y="4771806"/>
            <a:ext cx="0" cy="95611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98F1B5C-8DB8-4E57-8F5B-3240D1BCD1B4}"/>
              </a:ext>
            </a:extLst>
          </p:cNvPr>
          <p:cNvCxnSpPr>
            <a:cxnSpLocks/>
          </p:cNvCxnSpPr>
          <p:nvPr/>
        </p:nvCxnSpPr>
        <p:spPr>
          <a:xfrm flipV="1">
            <a:off x="4360672" y="4771806"/>
            <a:ext cx="0" cy="95611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5692195-546F-4C13-A047-59FB21AA3651}"/>
              </a:ext>
            </a:extLst>
          </p:cNvPr>
          <p:cNvCxnSpPr>
            <a:cxnSpLocks/>
          </p:cNvCxnSpPr>
          <p:nvPr/>
        </p:nvCxnSpPr>
        <p:spPr>
          <a:xfrm flipV="1">
            <a:off x="9013892" y="4790493"/>
            <a:ext cx="0" cy="85668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8916937-66D3-41DC-B095-514F82364591}"/>
              </a:ext>
            </a:extLst>
          </p:cNvPr>
          <p:cNvCxnSpPr>
            <a:cxnSpLocks/>
          </p:cNvCxnSpPr>
          <p:nvPr/>
        </p:nvCxnSpPr>
        <p:spPr>
          <a:xfrm flipV="1">
            <a:off x="6296345" y="4771806"/>
            <a:ext cx="0" cy="86757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FFC1498C-22CD-4312-B3A2-F3C596600657}"/>
              </a:ext>
            </a:extLst>
          </p:cNvPr>
          <p:cNvSpPr txBox="1"/>
          <p:nvPr/>
        </p:nvSpPr>
        <p:spPr>
          <a:xfrm>
            <a:off x="1522903" y="4039738"/>
            <a:ext cx="2445619" cy="769441"/>
          </a:xfrm>
          <a:prstGeom prst="rect">
            <a:avLst/>
          </a:prstGeom>
          <a:noFill/>
        </p:spPr>
        <p:txBody>
          <a:bodyPr wrap="square" rtlCol="0">
            <a:spAutoFit/>
          </a:bodyPr>
          <a:lstStyle/>
          <a:p>
            <a:r>
              <a:rPr lang="en-US" sz="4400" dirty="0" err="1">
                <a:solidFill>
                  <a:prstClr val="white"/>
                </a:solidFill>
              </a:rPr>
              <a:t>net.tcp</a:t>
            </a:r>
            <a:r>
              <a:rPr lang="en-US" sz="4400" dirty="0">
                <a:solidFill>
                  <a:prstClr val="white"/>
                </a:solidFill>
              </a:rPr>
              <a:t>://</a:t>
            </a:r>
            <a:endParaRPr lang="en-US" dirty="0"/>
          </a:p>
        </p:txBody>
      </p:sp>
      <p:sp>
        <p:nvSpPr>
          <p:cNvPr id="24" name="TextBox 23">
            <a:extLst>
              <a:ext uri="{FF2B5EF4-FFF2-40B4-BE49-F238E27FC236}">
                <a16:creationId xmlns:a16="http://schemas.microsoft.com/office/drawing/2014/main" id="{E374CA84-2DBA-402B-A963-DDA53D4BE202}"/>
              </a:ext>
            </a:extLst>
          </p:cNvPr>
          <p:cNvSpPr txBox="1"/>
          <p:nvPr/>
        </p:nvSpPr>
        <p:spPr>
          <a:xfrm>
            <a:off x="3694190" y="4047535"/>
            <a:ext cx="2543401" cy="769441"/>
          </a:xfrm>
          <a:prstGeom prst="rect">
            <a:avLst/>
          </a:prstGeom>
          <a:noFill/>
        </p:spPr>
        <p:txBody>
          <a:bodyPr wrap="square" rtlCol="0">
            <a:spAutoFit/>
          </a:bodyPr>
          <a:lstStyle/>
          <a:p>
            <a:r>
              <a:rPr lang="en-US" sz="4400" dirty="0">
                <a:solidFill>
                  <a:prstClr val="white"/>
                </a:solidFill>
              </a:rPr>
              <a:t>localhost:</a:t>
            </a:r>
            <a:endParaRPr lang="en-US" dirty="0"/>
          </a:p>
        </p:txBody>
      </p:sp>
      <p:sp>
        <p:nvSpPr>
          <p:cNvPr id="26" name="TextBox 25">
            <a:extLst>
              <a:ext uri="{FF2B5EF4-FFF2-40B4-BE49-F238E27FC236}">
                <a16:creationId xmlns:a16="http://schemas.microsoft.com/office/drawing/2014/main" id="{47DED9DB-85BC-408E-AFE7-B2199833AB35}"/>
              </a:ext>
            </a:extLst>
          </p:cNvPr>
          <p:cNvSpPr txBox="1"/>
          <p:nvPr/>
        </p:nvSpPr>
        <p:spPr>
          <a:xfrm>
            <a:off x="5882626" y="4039739"/>
            <a:ext cx="827437" cy="769441"/>
          </a:xfrm>
          <a:prstGeom prst="rect">
            <a:avLst/>
          </a:prstGeom>
          <a:noFill/>
        </p:spPr>
        <p:txBody>
          <a:bodyPr wrap="square" rtlCol="0">
            <a:spAutoFit/>
          </a:bodyPr>
          <a:lstStyle/>
          <a:p>
            <a:r>
              <a:rPr lang="en-US" sz="4400" dirty="0">
                <a:solidFill>
                  <a:prstClr val="white"/>
                </a:solidFill>
              </a:rPr>
              <a:t>81</a:t>
            </a:r>
            <a:endParaRPr lang="en-US" dirty="0"/>
          </a:p>
        </p:txBody>
      </p:sp>
      <p:sp>
        <p:nvSpPr>
          <p:cNvPr id="27" name="TextBox 26">
            <a:extLst>
              <a:ext uri="{FF2B5EF4-FFF2-40B4-BE49-F238E27FC236}">
                <a16:creationId xmlns:a16="http://schemas.microsoft.com/office/drawing/2014/main" id="{0EF8E842-E5ED-4501-89C0-F7050F787FD8}"/>
              </a:ext>
            </a:extLst>
          </p:cNvPr>
          <p:cNvSpPr txBox="1"/>
          <p:nvPr/>
        </p:nvSpPr>
        <p:spPr>
          <a:xfrm>
            <a:off x="6010336" y="4047534"/>
            <a:ext cx="5284710" cy="769441"/>
          </a:xfrm>
          <a:prstGeom prst="rect">
            <a:avLst/>
          </a:prstGeom>
          <a:noFill/>
        </p:spPr>
        <p:txBody>
          <a:bodyPr wrap="square" rtlCol="0">
            <a:spAutoFit/>
          </a:bodyPr>
          <a:lstStyle/>
          <a:p>
            <a:pPr lvl="1"/>
            <a:r>
              <a:rPr lang="en-US" sz="4400" dirty="0">
                <a:solidFill>
                  <a:schemeClr val="bg1"/>
                </a:solidFill>
              </a:rPr>
              <a:t>/</a:t>
            </a:r>
            <a:r>
              <a:rPr lang="en-US" sz="4400" dirty="0" err="1">
                <a:solidFill>
                  <a:schemeClr val="bg1"/>
                </a:solidFill>
              </a:rPr>
              <a:t>vulnservice</a:t>
            </a:r>
            <a:r>
              <a:rPr lang="en-US" sz="4400" dirty="0">
                <a:solidFill>
                  <a:schemeClr val="bg1"/>
                </a:solidFill>
              </a:rPr>
              <a:t>/</a:t>
            </a:r>
            <a:r>
              <a:rPr lang="en-US" sz="4400" dirty="0" err="1">
                <a:solidFill>
                  <a:schemeClr val="bg1"/>
                </a:solidFill>
              </a:rPr>
              <a:t>runme</a:t>
            </a:r>
            <a:endParaRPr lang="en-US" sz="4400" dirty="0">
              <a:solidFill>
                <a:schemeClr val="bg1"/>
              </a:solidFill>
            </a:endParaRPr>
          </a:p>
        </p:txBody>
      </p:sp>
    </p:spTree>
    <p:extLst>
      <p:ext uri="{BB962C8B-B14F-4D97-AF65-F5344CB8AC3E}">
        <p14:creationId xmlns:p14="http://schemas.microsoft.com/office/powerpoint/2010/main" val="774770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9" presetClass="emph" presetSubtype="0" fill="hold" nodeType="withEffect">
                                  <p:stCondLst>
                                    <p:cond delay="0"/>
                                  </p:stCondLst>
                                  <p:childTnLst>
                                    <p:animClr clrSpc="rgb" dir="cw">
                                      <p:cBhvr override="childStyle">
                                        <p:cTn id="12" dur="500" fill="hold"/>
                                        <p:tgtEl>
                                          <p:spTgt spid="23">
                                            <p:txEl>
                                              <p:pRg st="0" end="0"/>
                                            </p:txEl>
                                          </p:spTgt>
                                        </p:tgtEl>
                                        <p:attrNameLst>
                                          <p:attrName>style.color</p:attrName>
                                        </p:attrNameLst>
                                      </p:cBhvr>
                                      <p:to>
                                        <a:srgbClr val="C00000"/>
                                      </p:to>
                                    </p:animClr>
                                    <p:animClr clrSpc="rgb" dir="cw">
                                      <p:cBhvr>
                                        <p:cTn id="13" dur="500" fill="hold"/>
                                        <p:tgtEl>
                                          <p:spTgt spid="23">
                                            <p:txEl>
                                              <p:pRg st="0" end="0"/>
                                            </p:txEl>
                                          </p:spTgt>
                                        </p:tgtEl>
                                        <p:attrNameLst>
                                          <p:attrName>fillcolor</p:attrName>
                                        </p:attrNameLst>
                                      </p:cBhvr>
                                      <p:to>
                                        <a:srgbClr val="C00000"/>
                                      </p:to>
                                    </p:animClr>
                                    <p:set>
                                      <p:cBhvr>
                                        <p:cTn id="14" dur="500" fill="hold"/>
                                        <p:tgtEl>
                                          <p:spTgt spid="23">
                                            <p:txEl>
                                              <p:pRg st="0" end="0"/>
                                            </p:txEl>
                                          </p:spTgt>
                                        </p:tgtEl>
                                        <p:attrNameLst>
                                          <p:attrName>fill.type</p:attrName>
                                        </p:attrNameLst>
                                      </p:cBhvr>
                                      <p:to>
                                        <p:strVal val="solid"/>
                                      </p:to>
                                    </p:set>
                                    <p:set>
                                      <p:cBhvr>
                                        <p:cTn id="15" dur="500" fill="hold"/>
                                        <p:tgtEl>
                                          <p:spTgt spid="23">
                                            <p:txEl>
                                              <p:pRg st="0" end="0"/>
                                            </p:txEl>
                                          </p:spTgt>
                                        </p:tgtEl>
                                        <p:attrNameLst>
                                          <p:attrName>fill.on</p:attrName>
                                        </p:attrNameLst>
                                      </p:cBhvr>
                                      <p:to>
                                        <p:strVal val="true"/>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9" presetClass="emph" presetSubtype="0" fill="hold" nodeType="withEffect">
                                  <p:stCondLst>
                                    <p:cond delay="0"/>
                                  </p:stCondLst>
                                  <p:childTnLst>
                                    <p:animClr clrSpc="rgb" dir="cw">
                                      <p:cBhvr override="childStyle">
                                        <p:cTn id="25" dur="500" fill="hold"/>
                                        <p:tgtEl>
                                          <p:spTgt spid="24">
                                            <p:txEl>
                                              <p:pRg st="0" end="0"/>
                                            </p:txEl>
                                          </p:spTgt>
                                        </p:tgtEl>
                                        <p:attrNameLst>
                                          <p:attrName>style.color</p:attrName>
                                        </p:attrNameLst>
                                      </p:cBhvr>
                                      <p:to>
                                        <a:srgbClr val="C00000"/>
                                      </p:to>
                                    </p:animClr>
                                    <p:animClr clrSpc="rgb" dir="cw">
                                      <p:cBhvr>
                                        <p:cTn id="26" dur="500" fill="hold"/>
                                        <p:tgtEl>
                                          <p:spTgt spid="24">
                                            <p:txEl>
                                              <p:pRg st="0" end="0"/>
                                            </p:txEl>
                                          </p:spTgt>
                                        </p:tgtEl>
                                        <p:attrNameLst>
                                          <p:attrName>fillcolor</p:attrName>
                                        </p:attrNameLst>
                                      </p:cBhvr>
                                      <p:to>
                                        <a:srgbClr val="C00000"/>
                                      </p:to>
                                    </p:animClr>
                                    <p:set>
                                      <p:cBhvr>
                                        <p:cTn id="27" dur="500" fill="hold"/>
                                        <p:tgtEl>
                                          <p:spTgt spid="24">
                                            <p:txEl>
                                              <p:pRg st="0" end="0"/>
                                            </p:txEl>
                                          </p:spTgt>
                                        </p:tgtEl>
                                        <p:attrNameLst>
                                          <p:attrName>fill.type</p:attrName>
                                        </p:attrNameLst>
                                      </p:cBhvr>
                                      <p:to>
                                        <p:strVal val="solid"/>
                                      </p:to>
                                    </p:set>
                                    <p:set>
                                      <p:cBhvr>
                                        <p:cTn id="28" dur="500" fill="hold"/>
                                        <p:tgtEl>
                                          <p:spTgt spid="24">
                                            <p:txEl>
                                              <p:pRg st="0" end="0"/>
                                            </p:txEl>
                                          </p:spTgt>
                                        </p:tgtEl>
                                        <p:attrNameLst>
                                          <p:attrName>fill.on</p:attrName>
                                        </p:attrNameLst>
                                      </p:cBhvr>
                                      <p:to>
                                        <p:strVal val="true"/>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par>
                                <p:cTn id="37" presetID="19" presetClass="emph" presetSubtype="0" fill="hold" nodeType="withEffect">
                                  <p:stCondLst>
                                    <p:cond delay="0"/>
                                  </p:stCondLst>
                                  <p:childTnLst>
                                    <p:animClr clrSpc="rgb" dir="cw">
                                      <p:cBhvr override="childStyle">
                                        <p:cTn id="38" dur="500" fill="hold"/>
                                        <p:tgtEl>
                                          <p:spTgt spid="26">
                                            <p:txEl>
                                              <p:pRg st="0" end="0"/>
                                            </p:txEl>
                                          </p:spTgt>
                                        </p:tgtEl>
                                        <p:attrNameLst>
                                          <p:attrName>style.color</p:attrName>
                                        </p:attrNameLst>
                                      </p:cBhvr>
                                      <p:to>
                                        <a:srgbClr val="C00000"/>
                                      </p:to>
                                    </p:animClr>
                                    <p:animClr clrSpc="rgb" dir="cw">
                                      <p:cBhvr>
                                        <p:cTn id="39" dur="500" fill="hold"/>
                                        <p:tgtEl>
                                          <p:spTgt spid="26">
                                            <p:txEl>
                                              <p:pRg st="0" end="0"/>
                                            </p:txEl>
                                          </p:spTgt>
                                        </p:tgtEl>
                                        <p:attrNameLst>
                                          <p:attrName>fillcolor</p:attrName>
                                        </p:attrNameLst>
                                      </p:cBhvr>
                                      <p:to>
                                        <a:srgbClr val="C00000"/>
                                      </p:to>
                                    </p:animClr>
                                    <p:set>
                                      <p:cBhvr>
                                        <p:cTn id="40" dur="500" fill="hold"/>
                                        <p:tgtEl>
                                          <p:spTgt spid="26">
                                            <p:txEl>
                                              <p:pRg st="0" end="0"/>
                                            </p:txEl>
                                          </p:spTgt>
                                        </p:tgtEl>
                                        <p:attrNameLst>
                                          <p:attrName>fill.type</p:attrName>
                                        </p:attrNameLst>
                                      </p:cBhvr>
                                      <p:to>
                                        <p:strVal val="solid"/>
                                      </p:to>
                                    </p:set>
                                    <p:set>
                                      <p:cBhvr>
                                        <p:cTn id="41" dur="500" fill="hold"/>
                                        <p:tgtEl>
                                          <p:spTgt spid="26">
                                            <p:txEl>
                                              <p:pRg st="0" end="0"/>
                                            </p:txEl>
                                          </p:spTgt>
                                        </p:tgtEl>
                                        <p:attrNameLst>
                                          <p:attrName>fill.on</p:attrName>
                                        </p:attrNameLst>
                                      </p:cBhvr>
                                      <p:to>
                                        <p:strVal val="true"/>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childTnLst>
                                </p:cTn>
                              </p:par>
                              <p:par>
                                <p:cTn id="50" presetID="19" presetClass="emph" presetSubtype="0" fill="hold" nodeType="withEffect">
                                  <p:stCondLst>
                                    <p:cond delay="0"/>
                                  </p:stCondLst>
                                  <p:childTnLst>
                                    <p:animClr clrSpc="rgb" dir="cw">
                                      <p:cBhvr override="childStyle">
                                        <p:cTn id="51" dur="500" fill="hold"/>
                                        <p:tgtEl>
                                          <p:spTgt spid="27">
                                            <p:txEl>
                                              <p:pRg st="0" end="0"/>
                                            </p:txEl>
                                          </p:spTgt>
                                        </p:tgtEl>
                                        <p:attrNameLst>
                                          <p:attrName>style.color</p:attrName>
                                        </p:attrNameLst>
                                      </p:cBhvr>
                                      <p:to>
                                        <a:srgbClr val="C00000"/>
                                      </p:to>
                                    </p:animClr>
                                    <p:animClr clrSpc="rgb" dir="cw">
                                      <p:cBhvr>
                                        <p:cTn id="52" dur="500" fill="hold"/>
                                        <p:tgtEl>
                                          <p:spTgt spid="27">
                                            <p:txEl>
                                              <p:pRg st="0" end="0"/>
                                            </p:txEl>
                                          </p:spTgt>
                                        </p:tgtEl>
                                        <p:attrNameLst>
                                          <p:attrName>fillcolor</p:attrName>
                                        </p:attrNameLst>
                                      </p:cBhvr>
                                      <p:to>
                                        <a:srgbClr val="C00000"/>
                                      </p:to>
                                    </p:animClr>
                                    <p:set>
                                      <p:cBhvr>
                                        <p:cTn id="53" dur="500" fill="hold"/>
                                        <p:tgtEl>
                                          <p:spTgt spid="27">
                                            <p:txEl>
                                              <p:pRg st="0" end="0"/>
                                            </p:txEl>
                                          </p:spTgt>
                                        </p:tgtEl>
                                        <p:attrNameLst>
                                          <p:attrName>fill.type</p:attrName>
                                        </p:attrNameLst>
                                      </p:cBhvr>
                                      <p:to>
                                        <p:strVal val="solid"/>
                                      </p:to>
                                    </p:set>
                                    <p:set>
                                      <p:cBhvr>
                                        <p:cTn id="54" dur="500" fill="hold"/>
                                        <p:tgtEl>
                                          <p:spTgt spid="27">
                                            <p:txEl>
                                              <p:pRg st="0" end="0"/>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CF608-738D-456A-99C1-2135B68B8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156919"/>
            <a:ext cx="1304756" cy="1187787"/>
          </a:xfrm>
          <a:prstGeom prst="rect">
            <a:avLst/>
          </a:prstGeom>
        </p:spPr>
      </p:pic>
      <p:pic>
        <p:nvPicPr>
          <p:cNvPr id="9" name="Picture 8">
            <a:extLst>
              <a:ext uri="{FF2B5EF4-FFF2-40B4-BE49-F238E27FC236}">
                <a16:creationId xmlns:a16="http://schemas.microsoft.com/office/drawing/2014/main" id="{DE230C36-E81C-49D4-B408-9A67DF0BC9E4}"/>
              </a:ext>
            </a:extLst>
          </p:cNvPr>
          <p:cNvPicPr>
            <a:picLocks noChangeAspect="1"/>
          </p:cNvPicPr>
          <p:nvPr/>
        </p:nvPicPr>
        <p:blipFill>
          <a:blip r:embed="rId4">
            <a:alphaModFix amt="2000"/>
            <a:extLst>
              <a:ext uri="{28A0092B-C50C-407E-A947-70E740481C1C}">
                <a14:useLocalDpi xmlns:a14="http://schemas.microsoft.com/office/drawing/2010/main" val="0"/>
              </a:ext>
            </a:extLst>
          </a:blip>
          <a:stretch>
            <a:fillRect/>
          </a:stretch>
        </p:blipFill>
        <p:spPr>
          <a:xfrm>
            <a:off x="5609330" y="-1605444"/>
            <a:ext cx="7485781" cy="9623476"/>
          </a:xfrm>
          <a:prstGeom prst="rect">
            <a:avLst/>
          </a:prstGeom>
        </p:spPr>
      </p:pic>
      <p:sp>
        <p:nvSpPr>
          <p:cNvPr id="12" name="Title 1">
            <a:extLst>
              <a:ext uri="{FF2B5EF4-FFF2-40B4-BE49-F238E27FC236}">
                <a16:creationId xmlns:a16="http://schemas.microsoft.com/office/drawing/2014/main" id="{E9EA6BDF-22DA-42A6-A0E9-729D2304002B}"/>
              </a:ext>
            </a:extLst>
          </p:cNvPr>
          <p:cNvSpPr>
            <a:spLocks noGrp="1"/>
          </p:cNvSpPr>
          <p:nvPr>
            <p:ph type="title"/>
          </p:nvPr>
        </p:nvSpPr>
        <p:spPr>
          <a:xfrm>
            <a:off x="838200" y="365125"/>
            <a:ext cx="10515600" cy="1325563"/>
          </a:xfrm>
        </p:spPr>
        <p:txBody>
          <a:bodyPr/>
          <a:lstStyle/>
          <a:p>
            <a:r>
              <a:rPr lang="en-US" b="1" dirty="0">
                <a:solidFill>
                  <a:srgbClr val="C00000"/>
                </a:solidFill>
                <a:latin typeface="Aharoni"/>
                <a:cs typeface="Consolas" panose="020B0609020204030204" pitchFamily="49" charset="0"/>
              </a:rPr>
              <a:t>WTF is WCF?</a:t>
            </a:r>
            <a:endParaRPr lang="en-US" b="1" dirty="0">
              <a:solidFill>
                <a:srgbClr val="C00000"/>
              </a:solidFill>
              <a:latin typeface="Aharoni"/>
            </a:endParaRPr>
          </a:p>
        </p:txBody>
      </p:sp>
      <p:sp>
        <p:nvSpPr>
          <p:cNvPr id="10" name="Content Placeholder 3">
            <a:extLst>
              <a:ext uri="{FF2B5EF4-FFF2-40B4-BE49-F238E27FC236}">
                <a16:creationId xmlns:a16="http://schemas.microsoft.com/office/drawing/2014/main" id="{33049B8D-30C6-4791-8E96-D41EB0816E2D}"/>
              </a:ext>
            </a:extLst>
          </p:cNvPr>
          <p:cNvSpPr>
            <a:spLocks noGrp="1"/>
          </p:cNvSpPr>
          <p:nvPr>
            <p:ph idx="1"/>
          </p:nvPr>
        </p:nvSpPr>
        <p:spPr>
          <a:xfrm>
            <a:off x="838200" y="1825625"/>
            <a:ext cx="10515600" cy="4351338"/>
          </a:xfrm>
        </p:spPr>
        <p:txBody>
          <a:bodyPr>
            <a:noAutofit/>
          </a:bodyPr>
          <a:lstStyle/>
          <a:p>
            <a:r>
              <a:rPr lang="en-US" sz="3600" dirty="0">
                <a:solidFill>
                  <a:srgbClr val="C00000"/>
                </a:solidFill>
              </a:rPr>
              <a:t>B</a:t>
            </a:r>
            <a:r>
              <a:rPr lang="en-US" sz="3600" dirty="0">
                <a:solidFill>
                  <a:schemeClr val="bg1"/>
                </a:solidFill>
              </a:rPr>
              <a:t>indings specify how to communicate with the endpoint and include:</a:t>
            </a:r>
          </a:p>
          <a:p>
            <a:pPr lvl="1"/>
            <a:r>
              <a:rPr lang="en-US" sz="3200" dirty="0">
                <a:solidFill>
                  <a:schemeClr val="bg1"/>
                </a:solidFill>
              </a:rPr>
              <a:t>The transport protocol (TCP/HTTP)</a:t>
            </a:r>
          </a:p>
          <a:p>
            <a:pPr lvl="1"/>
            <a:r>
              <a:rPr lang="en-US" sz="3200" dirty="0">
                <a:solidFill>
                  <a:schemeClr val="bg1"/>
                </a:solidFill>
              </a:rPr>
              <a:t>The encoding scheme (text/binary)</a:t>
            </a:r>
          </a:p>
          <a:p>
            <a:pPr lvl="1"/>
            <a:r>
              <a:rPr lang="en-US" sz="3200" dirty="0">
                <a:solidFill>
                  <a:schemeClr val="bg1"/>
                </a:solidFill>
              </a:rPr>
              <a:t>Transport security (TLS)</a:t>
            </a:r>
          </a:p>
          <a:p>
            <a:r>
              <a:rPr lang="en-US" sz="3600" dirty="0">
                <a:solidFill>
                  <a:schemeClr val="bg1"/>
                </a:solidFill>
              </a:rPr>
              <a:t>System provided bindings include:</a:t>
            </a:r>
          </a:p>
          <a:p>
            <a:pPr lvl="1"/>
            <a:r>
              <a:rPr lang="en-US" sz="3200" dirty="0" err="1">
                <a:solidFill>
                  <a:schemeClr val="bg1"/>
                </a:solidFill>
              </a:rPr>
              <a:t>BasicHttpBinding</a:t>
            </a:r>
            <a:r>
              <a:rPr lang="en-US" sz="3200" dirty="0">
                <a:solidFill>
                  <a:schemeClr val="bg1"/>
                </a:solidFill>
              </a:rPr>
              <a:t>, </a:t>
            </a:r>
            <a:r>
              <a:rPr lang="en-US" sz="3200" dirty="0" err="1">
                <a:solidFill>
                  <a:schemeClr val="bg1"/>
                </a:solidFill>
              </a:rPr>
              <a:t>NetTcpBinding</a:t>
            </a:r>
            <a:r>
              <a:rPr lang="en-US" sz="3200" dirty="0">
                <a:solidFill>
                  <a:schemeClr val="bg1"/>
                </a:solidFill>
              </a:rPr>
              <a:t>, </a:t>
            </a:r>
            <a:r>
              <a:rPr lang="en-US" sz="3200" dirty="0" err="1">
                <a:solidFill>
                  <a:schemeClr val="bg1"/>
                </a:solidFill>
              </a:rPr>
              <a:t>NetNamedPipeBinding</a:t>
            </a:r>
            <a:endParaRPr lang="en-US" sz="3200" dirty="0">
              <a:solidFill>
                <a:schemeClr val="bg1"/>
              </a:solidFill>
            </a:endParaRPr>
          </a:p>
          <a:p>
            <a:pPr lvl="1"/>
            <a:r>
              <a:rPr lang="en-US" sz="3200" dirty="0">
                <a:solidFill>
                  <a:schemeClr val="bg1"/>
                </a:solidFill>
              </a:rPr>
              <a:t>Many others</a:t>
            </a:r>
          </a:p>
        </p:txBody>
      </p:sp>
    </p:spTree>
    <p:extLst>
      <p:ext uri="{BB962C8B-B14F-4D97-AF65-F5344CB8AC3E}">
        <p14:creationId xmlns:p14="http://schemas.microsoft.com/office/powerpoint/2010/main" val="179136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4327</TotalTime>
  <Words>1856</Words>
  <Application>Microsoft Office PowerPoint</Application>
  <PresentationFormat>Widescreen</PresentationFormat>
  <Paragraphs>259</Paragraphs>
  <Slides>45</Slides>
  <Notes>44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Aharoni</vt:lpstr>
      <vt:lpstr>Arial</vt:lpstr>
      <vt:lpstr>Calibri</vt:lpstr>
      <vt:lpstr>Calibri Light</vt:lpstr>
      <vt:lpstr>Consolas</vt:lpstr>
      <vt:lpstr>Office Theme</vt:lpstr>
      <vt:lpstr>Abusing WCF Endpoints for RCE and Privilege Escalation</vt:lpstr>
      <vt:lpstr>root@ill:~# whoami</vt:lpstr>
      <vt:lpstr>Agenda</vt:lpstr>
      <vt:lpstr>Motivation</vt:lpstr>
      <vt:lpstr>WTF is WCF?</vt:lpstr>
      <vt:lpstr>WTF is WCF?</vt:lpstr>
      <vt:lpstr>WTF is WCF?</vt:lpstr>
      <vt:lpstr>WTF is WCF?</vt:lpstr>
      <vt:lpstr>WTF is WCF?</vt:lpstr>
      <vt:lpstr>WTF is WCF?</vt:lpstr>
      <vt:lpstr>Target Enumeration</vt:lpstr>
      <vt:lpstr>Target Enumeration</vt:lpstr>
      <vt:lpstr>Target Enumeration</vt:lpstr>
      <vt:lpstr>Target Enumeration</vt:lpstr>
      <vt:lpstr>Target Enumeration</vt:lpstr>
      <vt:lpstr>Target Enumeration</vt:lpstr>
      <vt:lpstr>VulnWCFService</vt:lpstr>
      <vt:lpstr>VulnWCFService - Analysis</vt:lpstr>
      <vt:lpstr>VulnWCFService - Analysis</vt:lpstr>
      <vt:lpstr>VulnWCFService - Analysis</vt:lpstr>
      <vt:lpstr>VulnWCFService - Analysis</vt:lpstr>
      <vt:lpstr>VulnWCFService - Analysis</vt:lpstr>
      <vt:lpstr>VulnWCFService - Analysis</vt:lpstr>
      <vt:lpstr>VulnWCFService - Analysis</vt:lpstr>
      <vt:lpstr>VulnWCFService - Exploitation</vt:lpstr>
      <vt:lpstr>VulnWCFService - Exploitation</vt:lpstr>
      <vt:lpstr>VulnWCFService - Exploitation</vt:lpstr>
      <vt:lpstr>VulnWCFService - Exploitation</vt:lpstr>
      <vt:lpstr>Real World Vulnerabilities</vt:lpstr>
      <vt:lpstr>Check Point ZoneAlarm Priv Esc</vt:lpstr>
      <vt:lpstr>ZoneAlarm – Analysis</vt:lpstr>
      <vt:lpstr>ZoneAlarm – Analysis</vt:lpstr>
      <vt:lpstr>ZoneAlarm – Exploitation</vt:lpstr>
      <vt:lpstr>ZoneAlarm – Exploitation</vt:lpstr>
      <vt:lpstr>ZoneAlarm – Exploitation</vt:lpstr>
      <vt:lpstr>ZoneAlarm – Exploitation</vt:lpstr>
      <vt:lpstr>ZoneAlarm – Exploitation</vt:lpstr>
      <vt:lpstr>ZoneAlarm – Exploitation</vt:lpstr>
      <vt:lpstr>ZoneAlarm – Exploitation</vt:lpstr>
      <vt:lpstr>ZoneAlarm – Exploitation</vt:lpstr>
      <vt:lpstr>ZoneAlarm – Exploitation</vt:lpstr>
      <vt:lpstr>ZoneAlarm – Exploitation</vt:lpstr>
      <vt:lpstr>ZoneAlarm – Demo</vt:lpstr>
      <vt:lpstr>Conclusion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Abusing WCF Endpoints for RCE and Privilege Escalation</dc:title>
  <dc:creator>admin</dc:creator>
  <cp:lastModifiedBy>admin</cp:lastModifiedBy>
  <cp:revision>89</cp:revision>
  <dcterms:created xsi:type="dcterms:W3CDTF">2019-02-26T21:37:28Z</dcterms:created>
  <dcterms:modified xsi:type="dcterms:W3CDTF">2019-03-01T21:45:27Z</dcterms:modified>
</cp:coreProperties>
</file>

<file path=docProps/thumbnail.jpeg>
</file>